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sldIdLst>
    <p:sldId id="256" r:id="rId2"/>
    <p:sldId id="295" r:id="rId3"/>
    <p:sldId id="257" r:id="rId4"/>
    <p:sldId id="297" r:id="rId5"/>
    <p:sldId id="258" r:id="rId6"/>
    <p:sldId id="259" r:id="rId7"/>
    <p:sldId id="298" r:id="rId8"/>
    <p:sldId id="260" r:id="rId9"/>
    <p:sldId id="261" r:id="rId10"/>
    <p:sldId id="299" r:id="rId11"/>
    <p:sldId id="262" r:id="rId12"/>
    <p:sldId id="305" r:id="rId13"/>
    <p:sldId id="263" r:id="rId14"/>
    <p:sldId id="306" r:id="rId15"/>
    <p:sldId id="264" r:id="rId16"/>
    <p:sldId id="265" r:id="rId17"/>
    <p:sldId id="300" r:id="rId18"/>
    <p:sldId id="301" r:id="rId19"/>
    <p:sldId id="302" r:id="rId20"/>
    <p:sldId id="266" r:id="rId21"/>
    <p:sldId id="267" r:id="rId22"/>
    <p:sldId id="268" r:id="rId23"/>
    <p:sldId id="269" r:id="rId24"/>
    <p:sldId id="270" r:id="rId25"/>
    <p:sldId id="271" r:id="rId26"/>
    <p:sldId id="272" r:id="rId27"/>
    <p:sldId id="273" r:id="rId28"/>
    <p:sldId id="303" r:id="rId29"/>
    <p:sldId id="304" r:id="rId30"/>
    <p:sldId id="296"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81" autoAdjust="0"/>
    <p:restoredTop sz="82893" autoAdjust="0"/>
  </p:normalViewPr>
  <p:slideViewPr>
    <p:cSldViewPr snapToGrid="0">
      <p:cViewPr varScale="1">
        <p:scale>
          <a:sx n="57" d="100"/>
          <a:sy n="57" d="100"/>
        </p:scale>
        <p:origin x="13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p:Documents:World%20Profit%20Ta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15"/>
      <c:rotY val="20"/>
      <c:rAngAx val="0"/>
    </c:view3D>
    <c:floor>
      <c:thickness val="0"/>
    </c:floor>
    <c:sideWall>
      <c:thickness val="0"/>
    </c:sideWall>
    <c:backWall>
      <c:thickness val="0"/>
    </c:backWall>
    <c:plotArea>
      <c:layout/>
      <c:bar3DChart>
        <c:barDir val="col"/>
        <c:grouping val="standard"/>
        <c:varyColors val="0"/>
        <c:ser>
          <c:idx val="0"/>
          <c:order val="0"/>
          <c:tx>
            <c:v>Profit Tax by Countries</c:v>
          </c:tx>
          <c:invertIfNegative val="0"/>
          <c:cat>
            <c:strRef>
              <c:f>Data!$A$4:$A$32</c:f>
              <c:strCache>
                <c:ptCount val="29"/>
                <c:pt idx="0">
                  <c:v>United Arab Emirates</c:v>
                </c:pt>
                <c:pt idx="1">
                  <c:v>Singapore</c:v>
                </c:pt>
                <c:pt idx="2">
                  <c:v>Canada</c:v>
                </c:pt>
                <c:pt idx="3">
                  <c:v>France</c:v>
                </c:pt>
                <c:pt idx="4">
                  <c:v>China</c:v>
                </c:pt>
                <c:pt idx="5">
                  <c:v>Switzerland</c:v>
                </c:pt>
                <c:pt idx="6">
                  <c:v>Panama</c:v>
                </c:pt>
                <c:pt idx="7">
                  <c:v>Sweden</c:v>
                </c:pt>
                <c:pt idx="8">
                  <c:v>Portugal</c:v>
                </c:pt>
                <c:pt idx="9">
                  <c:v>Indonesia</c:v>
                </c:pt>
                <c:pt idx="10">
                  <c:v>Vietnam</c:v>
                </c:pt>
                <c:pt idx="11">
                  <c:v>Hong Kong SAR, China</c:v>
                </c:pt>
                <c:pt idx="12">
                  <c:v>Nepal</c:v>
                </c:pt>
                <c:pt idx="13">
                  <c:v>Greece</c:v>
                </c:pt>
                <c:pt idx="14">
                  <c:v>Korea, Rep.</c:v>
                </c:pt>
                <c:pt idx="15">
                  <c:v>Italy</c:v>
                </c:pt>
                <c:pt idx="16">
                  <c:v>Thailand</c:v>
                </c:pt>
                <c:pt idx="17">
                  <c:v>Denmark</c:v>
                </c:pt>
                <c:pt idx="18">
                  <c:v>Philippines</c:v>
                </c:pt>
                <c:pt idx="19">
                  <c:v>United Kingdom</c:v>
                </c:pt>
                <c:pt idx="20">
                  <c:v>Netherlands</c:v>
                </c:pt>
                <c:pt idx="21">
                  <c:v>Malaysia</c:v>
                </c:pt>
                <c:pt idx="22">
                  <c:v>Spain</c:v>
                </c:pt>
                <c:pt idx="23">
                  <c:v>Germany</c:v>
                </c:pt>
                <c:pt idx="24">
                  <c:v>India</c:v>
                </c:pt>
                <c:pt idx="25">
                  <c:v>Australia</c:v>
                </c:pt>
                <c:pt idx="26">
                  <c:v>United States</c:v>
                </c:pt>
                <c:pt idx="27">
                  <c:v>Japan</c:v>
                </c:pt>
                <c:pt idx="28">
                  <c:v>New Zealand</c:v>
                </c:pt>
              </c:strCache>
            </c:strRef>
          </c:cat>
          <c:val>
            <c:numRef>
              <c:f>Data!$F$4:$F$32</c:f>
              <c:numCache>
                <c:formatCode>General</c:formatCode>
                <c:ptCount val="29"/>
                <c:pt idx="0">
                  <c:v>0</c:v>
                </c:pt>
                <c:pt idx="1">
                  <c:v>2.2000000000000002</c:v>
                </c:pt>
                <c:pt idx="2">
                  <c:v>3.9</c:v>
                </c:pt>
                <c:pt idx="3">
                  <c:v>7.4</c:v>
                </c:pt>
                <c:pt idx="4">
                  <c:v>7.8</c:v>
                </c:pt>
                <c:pt idx="5">
                  <c:v>9.5</c:v>
                </c:pt>
                <c:pt idx="6">
                  <c:v>12.4</c:v>
                </c:pt>
                <c:pt idx="7">
                  <c:v>13.4</c:v>
                </c:pt>
                <c:pt idx="8">
                  <c:v>15.1</c:v>
                </c:pt>
                <c:pt idx="9">
                  <c:v>16.7</c:v>
                </c:pt>
                <c:pt idx="10">
                  <c:v>17</c:v>
                </c:pt>
                <c:pt idx="11">
                  <c:v>17.600000000000001</c:v>
                </c:pt>
                <c:pt idx="12">
                  <c:v>17.7</c:v>
                </c:pt>
                <c:pt idx="13">
                  <c:v>18.2</c:v>
                </c:pt>
                <c:pt idx="14">
                  <c:v>18.399999999999999</c:v>
                </c:pt>
                <c:pt idx="15">
                  <c:v>19.899999999999999</c:v>
                </c:pt>
                <c:pt idx="16">
                  <c:v>19.899999999999999</c:v>
                </c:pt>
                <c:pt idx="17">
                  <c:v>20.3</c:v>
                </c:pt>
                <c:pt idx="18">
                  <c:v>20.5</c:v>
                </c:pt>
                <c:pt idx="19">
                  <c:v>20.9</c:v>
                </c:pt>
                <c:pt idx="20">
                  <c:v>21.1</c:v>
                </c:pt>
                <c:pt idx="21">
                  <c:v>21.7</c:v>
                </c:pt>
                <c:pt idx="22">
                  <c:v>21.9</c:v>
                </c:pt>
                <c:pt idx="23">
                  <c:v>23.3</c:v>
                </c:pt>
                <c:pt idx="24">
                  <c:v>25.3</c:v>
                </c:pt>
                <c:pt idx="25">
                  <c:v>26.1</c:v>
                </c:pt>
                <c:pt idx="26">
                  <c:v>28.2</c:v>
                </c:pt>
                <c:pt idx="27">
                  <c:v>28.9</c:v>
                </c:pt>
                <c:pt idx="28">
                  <c:v>30</c:v>
                </c:pt>
              </c:numCache>
            </c:numRef>
          </c:val>
          <c:extLst>
            <c:ext xmlns:c16="http://schemas.microsoft.com/office/drawing/2014/chart" uri="{C3380CC4-5D6E-409C-BE32-E72D297353CC}">
              <c16:uniqueId val="{00000000-8327-46E6-8D1E-79B9434E73D5}"/>
            </c:ext>
          </c:extLst>
        </c:ser>
        <c:dLbls>
          <c:showLegendKey val="0"/>
          <c:showVal val="0"/>
          <c:showCatName val="0"/>
          <c:showSerName val="0"/>
          <c:showPercent val="0"/>
          <c:showBubbleSize val="0"/>
        </c:dLbls>
        <c:gapWidth val="150"/>
        <c:shape val="box"/>
        <c:axId val="-2140839504"/>
        <c:axId val="-2140836464"/>
        <c:axId val="-2140833728"/>
      </c:bar3DChart>
      <c:catAx>
        <c:axId val="-2140839504"/>
        <c:scaling>
          <c:orientation val="minMax"/>
        </c:scaling>
        <c:delete val="0"/>
        <c:axPos val="b"/>
        <c:numFmt formatCode="General" sourceLinked="0"/>
        <c:majorTickMark val="out"/>
        <c:minorTickMark val="none"/>
        <c:tickLblPos val="nextTo"/>
        <c:crossAx val="-2140836464"/>
        <c:crosses val="autoZero"/>
        <c:auto val="1"/>
        <c:lblAlgn val="ctr"/>
        <c:lblOffset val="100"/>
        <c:noMultiLvlLbl val="0"/>
      </c:catAx>
      <c:valAx>
        <c:axId val="-2140836464"/>
        <c:scaling>
          <c:orientation val="minMax"/>
        </c:scaling>
        <c:delete val="0"/>
        <c:axPos val="l"/>
        <c:majorGridlines/>
        <c:numFmt formatCode="General" sourceLinked="1"/>
        <c:majorTickMark val="out"/>
        <c:minorTickMark val="none"/>
        <c:tickLblPos val="nextTo"/>
        <c:crossAx val="-2140839504"/>
        <c:crosses val="autoZero"/>
        <c:crossBetween val="between"/>
      </c:valAx>
      <c:serAx>
        <c:axId val="-2140833728"/>
        <c:scaling>
          <c:orientation val="minMax"/>
        </c:scaling>
        <c:delete val="1"/>
        <c:axPos val="b"/>
        <c:majorTickMark val="out"/>
        <c:minorTickMark val="none"/>
        <c:tickLblPos val="none"/>
        <c:crossAx val="-2140836464"/>
        <c:crosses val="autoZero"/>
      </c:ser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3B473-AF61-4459-8F99-283F5E5D9476}" type="datetimeFigureOut">
              <a:rPr lang="en-US" smtClean="0"/>
              <a:t>3/1/2021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A6E63-0B5C-4F00-BAD0-15602AE30C88}" type="slidenum">
              <a:rPr lang="en-US" smtClean="0"/>
              <a:t>‹#›</a:t>
            </a:fld>
            <a:endParaRPr lang="en-US"/>
          </a:p>
        </p:txBody>
      </p:sp>
    </p:spTree>
    <p:extLst>
      <p:ext uri="{BB962C8B-B14F-4D97-AF65-F5344CB8AC3E}">
        <p14:creationId xmlns:p14="http://schemas.microsoft.com/office/powerpoint/2010/main" val="350583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pPr>
              <a:defRPr/>
            </a:pPr>
            <a:fld id="{DCC9B0B5-DB23-4605-8388-62D4C327C9B2}" type="slidenum">
              <a:rPr lang="en-US" altLang="zh-HK" smtClean="0"/>
              <a:pPr>
                <a:defRPr/>
              </a:pPr>
              <a:t>3</a:t>
            </a:fld>
            <a:endParaRPr lang="en-US" altLang="zh-HK"/>
          </a:p>
        </p:txBody>
      </p:sp>
    </p:spTree>
    <p:extLst>
      <p:ext uri="{BB962C8B-B14F-4D97-AF65-F5344CB8AC3E}">
        <p14:creationId xmlns:p14="http://schemas.microsoft.com/office/powerpoint/2010/main" val="114550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119988-AD97-447D-AFA7-876FB5F86114}" type="slidenum">
              <a:rPr lang="en-US"/>
              <a:pPr/>
              <a:t>13</a:t>
            </a:fld>
            <a:endParaRPr lang="en-US"/>
          </a:p>
        </p:txBody>
      </p:sp>
      <p:sp>
        <p:nvSpPr>
          <p:cNvPr id="319490" name="Rectangle 2"/>
          <p:cNvSpPr>
            <a:spLocks noGrp="1" noRot="1" noChangeAspect="1" noChangeArrowheads="1" noTextEdit="1"/>
          </p:cNvSpPr>
          <p:nvPr>
            <p:ph type="sldImg"/>
          </p:nvPr>
        </p:nvSpPr>
        <p:spPr>
          <a:xfrm>
            <a:off x="1257300" y="720725"/>
            <a:ext cx="4800600" cy="3600450"/>
          </a:xfrm>
          <a:ln/>
        </p:spPr>
      </p:sp>
      <p:sp>
        <p:nvSpPr>
          <p:cNvPr id="3194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4093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4C5DA7-9BBD-479B-AFB3-7EC899B4EE51}" type="slidenum">
              <a:rPr lang="en-US"/>
              <a:pPr/>
              <a:t>15</a:t>
            </a:fld>
            <a:endParaRPr lang="en-US"/>
          </a:p>
        </p:txBody>
      </p:sp>
      <p:sp>
        <p:nvSpPr>
          <p:cNvPr id="228354" name="Rectangle 2"/>
          <p:cNvSpPr>
            <a:spLocks noGrp="1" noRot="1" noChangeAspect="1" noChangeArrowheads="1" noTextEdit="1"/>
          </p:cNvSpPr>
          <p:nvPr>
            <p:ph type="sldImg"/>
          </p:nvPr>
        </p:nvSpPr>
        <p:spPr>
          <a:xfrm>
            <a:off x="1257300" y="720725"/>
            <a:ext cx="4800600" cy="3600450"/>
          </a:xfrm>
          <a:ln/>
        </p:spPr>
      </p:sp>
      <p:sp>
        <p:nvSpPr>
          <p:cNvPr id="228355" name="Rectangle 3"/>
          <p:cNvSpPr>
            <a:spLocks noGrp="1" noChangeArrowheads="1"/>
          </p:cNvSpPr>
          <p:nvPr>
            <p:ph type="body" idx="1"/>
          </p:nvPr>
        </p:nvSpPr>
        <p:spPr>
          <a:xfrm>
            <a:off x="975476" y="4560304"/>
            <a:ext cx="5364252" cy="4320770"/>
          </a:xfrm>
        </p:spPr>
        <p:txBody>
          <a:bodyPr/>
          <a:lstStyle/>
          <a:p>
            <a:endParaRPr lang="en-US" dirty="0"/>
          </a:p>
        </p:txBody>
      </p:sp>
    </p:spTree>
    <p:extLst>
      <p:ext uri="{BB962C8B-B14F-4D97-AF65-F5344CB8AC3E}">
        <p14:creationId xmlns:p14="http://schemas.microsoft.com/office/powerpoint/2010/main" val="399991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8F500F-FE52-4103-9C09-44469B85988A}" type="slidenum">
              <a:rPr lang="en-US"/>
              <a:pPr/>
              <a:t>16</a:t>
            </a:fld>
            <a:endParaRPr lang="en-US"/>
          </a:p>
        </p:txBody>
      </p:sp>
      <p:sp>
        <p:nvSpPr>
          <p:cNvPr id="230402" name="Rectangle 2"/>
          <p:cNvSpPr>
            <a:spLocks noGrp="1" noRot="1" noChangeAspect="1" noChangeArrowheads="1" noTextEdit="1"/>
          </p:cNvSpPr>
          <p:nvPr>
            <p:ph type="sldImg"/>
          </p:nvPr>
        </p:nvSpPr>
        <p:spPr>
          <a:xfrm>
            <a:off x="1257300" y="720725"/>
            <a:ext cx="4800600" cy="3600450"/>
          </a:xfrm>
          <a:ln/>
        </p:spPr>
      </p:sp>
      <p:sp>
        <p:nvSpPr>
          <p:cNvPr id="230403" name="Rectangle 3"/>
          <p:cNvSpPr>
            <a:spLocks noGrp="1" noChangeArrowheads="1"/>
          </p:cNvSpPr>
          <p:nvPr>
            <p:ph type="body" idx="1"/>
          </p:nvPr>
        </p:nvSpPr>
        <p:spPr>
          <a:xfrm>
            <a:off x="975476" y="4560304"/>
            <a:ext cx="5364252" cy="4320770"/>
          </a:xfrm>
        </p:spPr>
        <p:txBody>
          <a:bodyPr/>
          <a:lstStyle/>
          <a:p>
            <a:endParaRPr lang="en-US" dirty="0"/>
          </a:p>
        </p:txBody>
      </p:sp>
    </p:spTree>
    <p:extLst>
      <p:ext uri="{BB962C8B-B14F-4D97-AF65-F5344CB8AC3E}">
        <p14:creationId xmlns:p14="http://schemas.microsoft.com/office/powerpoint/2010/main" val="41420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473BF1-29D1-41C3-A44E-56A5BB18E4C4}" type="slidenum">
              <a:rPr lang="en-US"/>
              <a:pPr/>
              <a:t>20</a:t>
            </a:fld>
            <a:endParaRPr lang="en-US"/>
          </a:p>
        </p:txBody>
      </p:sp>
      <p:sp>
        <p:nvSpPr>
          <p:cNvPr id="232450" name="Rectangle 2"/>
          <p:cNvSpPr>
            <a:spLocks noGrp="1" noRot="1" noChangeAspect="1" noChangeArrowheads="1" noTextEdit="1"/>
          </p:cNvSpPr>
          <p:nvPr>
            <p:ph type="sldImg"/>
          </p:nvPr>
        </p:nvSpPr>
        <p:spPr>
          <a:xfrm>
            <a:off x="1257300" y="720725"/>
            <a:ext cx="4800600" cy="3600450"/>
          </a:xfrm>
          <a:ln/>
        </p:spPr>
      </p:sp>
      <p:sp>
        <p:nvSpPr>
          <p:cNvPr id="232451" name="Rectangle 3"/>
          <p:cNvSpPr>
            <a:spLocks noGrp="1" noChangeArrowheads="1"/>
          </p:cNvSpPr>
          <p:nvPr>
            <p:ph type="body" idx="1"/>
          </p:nvPr>
        </p:nvSpPr>
        <p:spPr>
          <a:xfrm>
            <a:off x="975476" y="4560304"/>
            <a:ext cx="5364252" cy="4320770"/>
          </a:xfrm>
        </p:spPr>
        <p:txBody>
          <a:bodyPr/>
          <a:lstStyle/>
          <a:p>
            <a:endParaRPr lang="en-US" dirty="0"/>
          </a:p>
        </p:txBody>
      </p:sp>
    </p:spTree>
    <p:extLst>
      <p:ext uri="{BB962C8B-B14F-4D97-AF65-F5344CB8AC3E}">
        <p14:creationId xmlns:p14="http://schemas.microsoft.com/office/powerpoint/2010/main" val="1844989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473BF1-29D1-41C3-A44E-56A5BB18E4C4}" type="slidenum">
              <a:rPr lang="en-US"/>
              <a:pPr/>
              <a:t>21</a:t>
            </a:fld>
            <a:endParaRPr lang="en-US"/>
          </a:p>
        </p:txBody>
      </p:sp>
      <p:sp>
        <p:nvSpPr>
          <p:cNvPr id="232450" name="Rectangle 2"/>
          <p:cNvSpPr>
            <a:spLocks noGrp="1" noRot="1" noChangeAspect="1" noChangeArrowheads="1" noTextEdit="1"/>
          </p:cNvSpPr>
          <p:nvPr>
            <p:ph type="sldImg"/>
          </p:nvPr>
        </p:nvSpPr>
        <p:spPr>
          <a:xfrm>
            <a:off x="1257300" y="720725"/>
            <a:ext cx="4800600" cy="3600450"/>
          </a:xfrm>
          <a:ln/>
        </p:spPr>
      </p:sp>
      <p:sp>
        <p:nvSpPr>
          <p:cNvPr id="232451" name="Rectangle 3"/>
          <p:cNvSpPr>
            <a:spLocks noGrp="1" noChangeArrowheads="1"/>
          </p:cNvSpPr>
          <p:nvPr>
            <p:ph type="body" idx="1"/>
          </p:nvPr>
        </p:nvSpPr>
        <p:spPr>
          <a:xfrm>
            <a:off x="975476" y="4560304"/>
            <a:ext cx="5364252" cy="4320770"/>
          </a:xfrm>
        </p:spPr>
        <p:txBody>
          <a:bodyPr/>
          <a:lstStyle/>
          <a:p>
            <a:endParaRPr lang="en-US"/>
          </a:p>
        </p:txBody>
      </p:sp>
    </p:spTree>
    <p:extLst>
      <p:ext uri="{BB962C8B-B14F-4D97-AF65-F5344CB8AC3E}">
        <p14:creationId xmlns:p14="http://schemas.microsoft.com/office/powerpoint/2010/main" val="394697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473BF1-29D1-41C3-A44E-56A5BB18E4C4}" type="slidenum">
              <a:rPr lang="en-US"/>
              <a:pPr/>
              <a:t>22</a:t>
            </a:fld>
            <a:endParaRPr lang="en-US"/>
          </a:p>
        </p:txBody>
      </p:sp>
      <p:sp>
        <p:nvSpPr>
          <p:cNvPr id="232450" name="Rectangle 2"/>
          <p:cNvSpPr>
            <a:spLocks noGrp="1" noRot="1" noChangeAspect="1" noChangeArrowheads="1" noTextEdit="1"/>
          </p:cNvSpPr>
          <p:nvPr>
            <p:ph type="sldImg"/>
          </p:nvPr>
        </p:nvSpPr>
        <p:spPr>
          <a:xfrm>
            <a:off x="1257300" y="720725"/>
            <a:ext cx="4800600" cy="3600450"/>
          </a:xfrm>
          <a:ln/>
        </p:spPr>
      </p:sp>
      <p:sp>
        <p:nvSpPr>
          <p:cNvPr id="232451" name="Rectangle 3"/>
          <p:cNvSpPr>
            <a:spLocks noGrp="1" noChangeArrowheads="1"/>
          </p:cNvSpPr>
          <p:nvPr>
            <p:ph type="body" idx="1"/>
          </p:nvPr>
        </p:nvSpPr>
        <p:spPr>
          <a:xfrm>
            <a:off x="975476" y="4560304"/>
            <a:ext cx="5364252" cy="4320770"/>
          </a:xfrm>
        </p:spPr>
        <p:txBody>
          <a:bodyPr/>
          <a:lstStyle/>
          <a:p>
            <a:endParaRPr lang="en-US"/>
          </a:p>
        </p:txBody>
      </p:sp>
    </p:spTree>
    <p:extLst>
      <p:ext uri="{BB962C8B-B14F-4D97-AF65-F5344CB8AC3E}">
        <p14:creationId xmlns:p14="http://schemas.microsoft.com/office/powerpoint/2010/main" val="1513240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473BF1-29D1-41C3-A44E-56A5BB18E4C4}" type="slidenum">
              <a:rPr lang="en-US"/>
              <a:pPr/>
              <a:t>23</a:t>
            </a:fld>
            <a:endParaRPr lang="en-US"/>
          </a:p>
        </p:txBody>
      </p:sp>
      <p:sp>
        <p:nvSpPr>
          <p:cNvPr id="232450" name="Rectangle 2"/>
          <p:cNvSpPr>
            <a:spLocks noGrp="1" noRot="1" noChangeAspect="1" noChangeArrowheads="1" noTextEdit="1"/>
          </p:cNvSpPr>
          <p:nvPr>
            <p:ph type="sldImg"/>
          </p:nvPr>
        </p:nvSpPr>
        <p:spPr>
          <a:xfrm>
            <a:off x="1257300" y="720725"/>
            <a:ext cx="4800600" cy="3600450"/>
          </a:xfrm>
          <a:ln/>
        </p:spPr>
      </p:sp>
      <p:sp>
        <p:nvSpPr>
          <p:cNvPr id="232451" name="Rectangle 3"/>
          <p:cNvSpPr>
            <a:spLocks noGrp="1" noChangeArrowheads="1"/>
          </p:cNvSpPr>
          <p:nvPr>
            <p:ph type="body" idx="1"/>
          </p:nvPr>
        </p:nvSpPr>
        <p:spPr>
          <a:xfrm>
            <a:off x="975476" y="4560304"/>
            <a:ext cx="5364252" cy="4320770"/>
          </a:xfrm>
        </p:spPr>
        <p:txBody>
          <a:bodyPr/>
          <a:lstStyle/>
          <a:p>
            <a:endParaRPr lang="en-US"/>
          </a:p>
        </p:txBody>
      </p:sp>
    </p:spTree>
    <p:extLst>
      <p:ext uri="{BB962C8B-B14F-4D97-AF65-F5344CB8AC3E}">
        <p14:creationId xmlns:p14="http://schemas.microsoft.com/office/powerpoint/2010/main" val="23845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50E9A6-86A2-4CA4-B6B6-82E7A95CFB1C}" type="slidenum">
              <a:rPr lang="en-US"/>
              <a:pPr/>
              <a:t>24</a:t>
            </a:fld>
            <a:endParaRPr lang="en-US"/>
          </a:p>
        </p:txBody>
      </p:sp>
      <p:sp>
        <p:nvSpPr>
          <p:cNvPr id="380930" name="Rectangle 2"/>
          <p:cNvSpPr>
            <a:spLocks noGrp="1" noRot="1" noChangeAspect="1" noChangeArrowheads="1" noTextEdit="1"/>
          </p:cNvSpPr>
          <p:nvPr>
            <p:ph type="sldImg"/>
          </p:nvPr>
        </p:nvSpPr>
        <p:spPr>
          <a:xfrm>
            <a:off x="1257300" y="720725"/>
            <a:ext cx="4800600" cy="3600450"/>
          </a:xfrm>
          <a:ln/>
        </p:spPr>
      </p:sp>
      <p:sp>
        <p:nvSpPr>
          <p:cNvPr id="380931" name="Rectangle 3"/>
          <p:cNvSpPr>
            <a:spLocks noGrp="1" noChangeArrowheads="1"/>
          </p:cNvSpPr>
          <p:nvPr>
            <p:ph type="body" idx="1"/>
          </p:nvPr>
        </p:nvSpPr>
        <p:spPr>
          <a:xfrm>
            <a:off x="975476" y="4560304"/>
            <a:ext cx="5364252" cy="4320770"/>
          </a:xfrm>
        </p:spPr>
        <p:txBody>
          <a:bodyPr/>
          <a:lstStyle/>
          <a:p>
            <a:endParaRPr lang="en-US"/>
          </a:p>
        </p:txBody>
      </p:sp>
    </p:spTree>
    <p:extLst>
      <p:ext uri="{BB962C8B-B14F-4D97-AF65-F5344CB8AC3E}">
        <p14:creationId xmlns:p14="http://schemas.microsoft.com/office/powerpoint/2010/main" val="326748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pPr>
              <a:defRPr/>
            </a:pPr>
            <a:fld id="{DCC9B0B5-DB23-4605-8388-62D4C327C9B2}" type="slidenum">
              <a:rPr lang="en-US" altLang="zh-HK" smtClean="0"/>
              <a:pPr>
                <a:defRPr/>
              </a:pPr>
              <a:t>25</a:t>
            </a:fld>
            <a:endParaRPr lang="en-US" altLang="zh-HK"/>
          </a:p>
        </p:txBody>
      </p:sp>
    </p:spTree>
    <p:extLst>
      <p:ext uri="{BB962C8B-B14F-4D97-AF65-F5344CB8AC3E}">
        <p14:creationId xmlns:p14="http://schemas.microsoft.com/office/powerpoint/2010/main" val="3431126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50E9A6-86A2-4CA4-B6B6-82E7A95CFB1C}" type="slidenum">
              <a:rPr lang="en-US"/>
              <a:pPr/>
              <a:t>26</a:t>
            </a:fld>
            <a:endParaRPr lang="en-US"/>
          </a:p>
        </p:txBody>
      </p:sp>
      <p:sp>
        <p:nvSpPr>
          <p:cNvPr id="380930" name="Rectangle 2"/>
          <p:cNvSpPr>
            <a:spLocks noGrp="1" noRot="1" noChangeAspect="1" noChangeArrowheads="1" noTextEdit="1"/>
          </p:cNvSpPr>
          <p:nvPr>
            <p:ph type="sldImg"/>
          </p:nvPr>
        </p:nvSpPr>
        <p:spPr>
          <a:xfrm>
            <a:off x="1257300" y="720725"/>
            <a:ext cx="4800600" cy="3600450"/>
          </a:xfrm>
          <a:ln/>
        </p:spPr>
      </p:sp>
      <p:sp>
        <p:nvSpPr>
          <p:cNvPr id="380931" name="Rectangle 3"/>
          <p:cNvSpPr>
            <a:spLocks noGrp="1" noChangeArrowheads="1"/>
          </p:cNvSpPr>
          <p:nvPr>
            <p:ph type="body" idx="1"/>
          </p:nvPr>
        </p:nvSpPr>
        <p:spPr>
          <a:xfrm>
            <a:off x="975476" y="4560304"/>
            <a:ext cx="5364252" cy="4320770"/>
          </a:xfrm>
        </p:spPr>
        <p:txBody>
          <a:bodyPr/>
          <a:lstStyle/>
          <a:p>
            <a:endParaRPr lang="en-US" dirty="0"/>
          </a:p>
        </p:txBody>
      </p:sp>
    </p:spTree>
    <p:extLst>
      <p:ext uri="{BB962C8B-B14F-4D97-AF65-F5344CB8AC3E}">
        <p14:creationId xmlns:p14="http://schemas.microsoft.com/office/powerpoint/2010/main" val="388255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24B8C-8229-469A-9765-EC26D7C37CF6}" type="slidenum">
              <a:rPr lang="en-US"/>
              <a:pPr/>
              <a:t>5</a:t>
            </a:fld>
            <a:endParaRPr lang="en-US"/>
          </a:p>
        </p:txBody>
      </p:sp>
      <p:sp>
        <p:nvSpPr>
          <p:cNvPr id="205826" name="Rectangle 2"/>
          <p:cNvSpPr>
            <a:spLocks noGrp="1" noRot="1" noChangeAspect="1" noChangeArrowheads="1" noTextEdit="1"/>
          </p:cNvSpPr>
          <p:nvPr>
            <p:ph type="sldImg"/>
          </p:nvPr>
        </p:nvSpPr>
        <p:spPr>
          <a:xfrm>
            <a:off x="1257300" y="720725"/>
            <a:ext cx="4800600" cy="3600450"/>
          </a:xfrm>
          <a:ln/>
        </p:spPr>
      </p:sp>
      <p:sp>
        <p:nvSpPr>
          <p:cNvPr id="205827" name="Rectangle 3"/>
          <p:cNvSpPr>
            <a:spLocks noGrp="1" noChangeArrowheads="1"/>
          </p:cNvSpPr>
          <p:nvPr>
            <p:ph type="body" idx="1"/>
          </p:nvPr>
        </p:nvSpPr>
        <p:spPr>
          <a:xfrm>
            <a:off x="975476" y="4560304"/>
            <a:ext cx="5364252" cy="4320770"/>
          </a:xfrm>
        </p:spPr>
        <p:txBody>
          <a:bodyPr/>
          <a:lstStyle/>
          <a:p>
            <a:endParaRPr lang="en-US" dirty="0"/>
          </a:p>
        </p:txBody>
      </p:sp>
    </p:spTree>
    <p:extLst>
      <p:ext uri="{BB962C8B-B14F-4D97-AF65-F5344CB8AC3E}">
        <p14:creationId xmlns:p14="http://schemas.microsoft.com/office/powerpoint/2010/main" val="2558721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9CD98-EDD0-4284-82CE-EE0B83541C16}" type="slidenum">
              <a:rPr lang="en-US"/>
              <a:pPr/>
              <a:t>27</a:t>
            </a:fld>
            <a:endParaRPr lang="en-US"/>
          </a:p>
        </p:txBody>
      </p:sp>
      <p:sp>
        <p:nvSpPr>
          <p:cNvPr id="382978" name="Rectangle 2"/>
          <p:cNvSpPr>
            <a:spLocks noGrp="1" noRot="1" noChangeAspect="1" noChangeArrowheads="1" noTextEdit="1"/>
          </p:cNvSpPr>
          <p:nvPr>
            <p:ph type="sldImg"/>
          </p:nvPr>
        </p:nvSpPr>
        <p:spPr>
          <a:xfrm>
            <a:off x="1257300" y="720725"/>
            <a:ext cx="4800600" cy="3600450"/>
          </a:xfrm>
          <a:ln/>
        </p:spPr>
      </p:sp>
      <p:sp>
        <p:nvSpPr>
          <p:cNvPr id="382979" name="Rectangle 3"/>
          <p:cNvSpPr>
            <a:spLocks noGrp="1" noChangeArrowheads="1"/>
          </p:cNvSpPr>
          <p:nvPr>
            <p:ph type="body" idx="1"/>
          </p:nvPr>
        </p:nvSpPr>
        <p:spPr>
          <a:xfrm>
            <a:off x="975476" y="4560304"/>
            <a:ext cx="5364252" cy="4320770"/>
          </a:xfrm>
        </p:spPr>
        <p:txBody>
          <a:bodyPr/>
          <a:lstStyle/>
          <a:p>
            <a:pPr marL="228600" indent="-228600">
              <a:buAutoNum type="arabicPeriod"/>
            </a:pPr>
            <a:endParaRPr lang="en-US" dirty="0"/>
          </a:p>
        </p:txBody>
      </p:sp>
    </p:spTree>
    <p:extLst>
      <p:ext uri="{BB962C8B-B14F-4D97-AF65-F5344CB8AC3E}">
        <p14:creationId xmlns:p14="http://schemas.microsoft.com/office/powerpoint/2010/main" val="997309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9CD98-EDD0-4284-82CE-EE0B83541C16}" type="slidenum">
              <a:rPr lang="en-US"/>
              <a:pPr/>
              <a:t>29</a:t>
            </a:fld>
            <a:endParaRPr lang="en-US"/>
          </a:p>
        </p:txBody>
      </p:sp>
      <p:sp>
        <p:nvSpPr>
          <p:cNvPr id="382978" name="Rectangle 2"/>
          <p:cNvSpPr>
            <a:spLocks noGrp="1" noRot="1" noChangeAspect="1" noChangeArrowheads="1" noTextEdit="1"/>
          </p:cNvSpPr>
          <p:nvPr>
            <p:ph type="sldImg"/>
          </p:nvPr>
        </p:nvSpPr>
        <p:spPr>
          <a:xfrm>
            <a:off x="1257300" y="720725"/>
            <a:ext cx="4800600" cy="3600450"/>
          </a:xfrm>
          <a:ln/>
        </p:spPr>
      </p:sp>
      <p:sp>
        <p:nvSpPr>
          <p:cNvPr id="382979" name="Rectangle 3"/>
          <p:cNvSpPr>
            <a:spLocks noGrp="1" noChangeArrowheads="1"/>
          </p:cNvSpPr>
          <p:nvPr>
            <p:ph type="body" idx="1"/>
          </p:nvPr>
        </p:nvSpPr>
        <p:spPr>
          <a:xfrm>
            <a:off x="975476" y="4560304"/>
            <a:ext cx="5364252" cy="4320770"/>
          </a:xfrm>
        </p:spPr>
        <p:txBody>
          <a:bodyPr/>
          <a:lstStyle/>
          <a:p>
            <a:endParaRPr lang="en-US" dirty="0"/>
          </a:p>
        </p:txBody>
      </p:sp>
    </p:spTree>
    <p:extLst>
      <p:ext uri="{BB962C8B-B14F-4D97-AF65-F5344CB8AC3E}">
        <p14:creationId xmlns:p14="http://schemas.microsoft.com/office/powerpoint/2010/main" val="3198786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pPr>
              <a:defRPr/>
            </a:pPr>
            <a:fld id="{DCC9B0B5-DB23-4605-8388-62D4C327C9B2}" type="slidenum">
              <a:rPr lang="en-US" altLang="zh-HK" smtClean="0"/>
              <a:pPr>
                <a:defRPr/>
              </a:pPr>
              <a:t>30</a:t>
            </a:fld>
            <a:endParaRPr lang="en-US" altLang="zh-HK"/>
          </a:p>
        </p:txBody>
      </p:sp>
    </p:spTree>
    <p:extLst>
      <p:ext uri="{BB962C8B-B14F-4D97-AF65-F5344CB8AC3E}">
        <p14:creationId xmlns:p14="http://schemas.microsoft.com/office/powerpoint/2010/main" val="2576186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CA3238-7389-413C-8858-AC257D91B27E}" type="slidenum">
              <a:rPr lang="en-US"/>
              <a:pPr/>
              <a:t>31</a:t>
            </a:fld>
            <a:endParaRPr lang="en-US"/>
          </a:p>
        </p:txBody>
      </p:sp>
      <p:sp>
        <p:nvSpPr>
          <p:cNvPr id="327682" name="Rectangle 2"/>
          <p:cNvSpPr>
            <a:spLocks noGrp="1" noRot="1" noChangeAspect="1" noChangeArrowheads="1" noTextEdit="1"/>
          </p:cNvSpPr>
          <p:nvPr>
            <p:ph type="sldImg"/>
          </p:nvPr>
        </p:nvSpPr>
        <p:spPr>
          <a:xfrm>
            <a:off x="1265238" y="725488"/>
            <a:ext cx="4784725" cy="3587750"/>
          </a:xfrm>
          <a:ln/>
        </p:spPr>
      </p:sp>
      <p:sp>
        <p:nvSpPr>
          <p:cNvPr id="327683" name="Rectangle 3"/>
          <p:cNvSpPr>
            <a:spLocks noGrp="1" noChangeArrowheads="1"/>
          </p:cNvSpPr>
          <p:nvPr>
            <p:ph type="body" idx="1"/>
          </p:nvPr>
        </p:nvSpPr>
        <p:spPr>
          <a:xfrm>
            <a:off x="486883" y="3488555"/>
            <a:ext cx="6259433" cy="5392519"/>
          </a:xfrm>
        </p:spPr>
        <p:txBody>
          <a:bodyPr/>
          <a:lstStyle/>
          <a:p>
            <a:endParaRPr lang="en-US"/>
          </a:p>
        </p:txBody>
      </p:sp>
    </p:spTree>
    <p:extLst>
      <p:ext uri="{BB962C8B-B14F-4D97-AF65-F5344CB8AC3E}">
        <p14:creationId xmlns:p14="http://schemas.microsoft.com/office/powerpoint/2010/main" val="373866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endParaRPr lang="en-US" dirty="0"/>
          </a:p>
        </p:txBody>
      </p:sp>
      <p:sp>
        <p:nvSpPr>
          <p:cNvPr id="4" name="Slide Number Placeholder 3"/>
          <p:cNvSpPr>
            <a:spLocks noGrp="1"/>
          </p:cNvSpPr>
          <p:nvPr>
            <p:ph type="sldNum" sz="quarter" idx="10"/>
          </p:nvPr>
        </p:nvSpPr>
        <p:spPr/>
        <p:txBody>
          <a:bodyPr/>
          <a:lstStyle/>
          <a:p>
            <a:pPr>
              <a:defRPr/>
            </a:pPr>
            <a:fld id="{DCC9B0B5-DB23-4605-8388-62D4C327C9B2}" type="slidenum">
              <a:rPr lang="en-US" altLang="zh-HK" smtClean="0"/>
              <a:pPr>
                <a:defRPr/>
              </a:pPr>
              <a:t>32</a:t>
            </a:fld>
            <a:endParaRPr lang="en-US" altLang="zh-HK"/>
          </a:p>
        </p:txBody>
      </p:sp>
    </p:spTree>
    <p:extLst>
      <p:ext uri="{BB962C8B-B14F-4D97-AF65-F5344CB8AC3E}">
        <p14:creationId xmlns:p14="http://schemas.microsoft.com/office/powerpoint/2010/main" val="176568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0F8244-170C-4A63-A091-C581A874F40F}" type="slidenum">
              <a:rPr lang="en-US"/>
              <a:pPr/>
              <a:t>33</a:t>
            </a:fld>
            <a:endParaRPr lang="en-US"/>
          </a:p>
        </p:txBody>
      </p:sp>
      <p:sp>
        <p:nvSpPr>
          <p:cNvPr id="329730" name="Rectangle 2"/>
          <p:cNvSpPr>
            <a:spLocks noGrp="1" noRot="1" noChangeAspect="1" noChangeArrowheads="1" noTextEdit="1"/>
          </p:cNvSpPr>
          <p:nvPr>
            <p:ph type="sldImg"/>
          </p:nvPr>
        </p:nvSpPr>
        <p:spPr>
          <a:xfrm>
            <a:off x="1265238" y="725488"/>
            <a:ext cx="4784725" cy="3587750"/>
          </a:xfrm>
          <a:ln/>
        </p:spPr>
      </p:sp>
      <p:sp>
        <p:nvSpPr>
          <p:cNvPr id="329731" name="Rectangle 3"/>
          <p:cNvSpPr>
            <a:spLocks noGrp="1" noChangeArrowheads="1"/>
          </p:cNvSpPr>
          <p:nvPr>
            <p:ph type="body" idx="1"/>
          </p:nvPr>
        </p:nvSpPr>
        <p:spPr>
          <a:xfrm>
            <a:off x="486883" y="3488555"/>
            <a:ext cx="6259433" cy="5392519"/>
          </a:xfrm>
        </p:spPr>
        <p:txBody>
          <a:bodyPr/>
          <a:lstStyle/>
          <a:p>
            <a:endParaRPr lang="en-US" dirty="0"/>
          </a:p>
        </p:txBody>
      </p:sp>
    </p:spTree>
    <p:extLst>
      <p:ext uri="{BB962C8B-B14F-4D97-AF65-F5344CB8AC3E}">
        <p14:creationId xmlns:p14="http://schemas.microsoft.com/office/powerpoint/2010/main" val="2538489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72C4-7913-4709-9479-E15221747556}" type="slidenum">
              <a:rPr lang="en-US"/>
              <a:pPr/>
              <a:t>34</a:t>
            </a:fld>
            <a:endParaRPr lang="en-US"/>
          </a:p>
        </p:txBody>
      </p:sp>
      <p:sp>
        <p:nvSpPr>
          <p:cNvPr id="331778" name="Rectangle 2"/>
          <p:cNvSpPr>
            <a:spLocks noGrp="1" noRot="1" noChangeAspect="1" noChangeArrowheads="1" noTextEdit="1"/>
          </p:cNvSpPr>
          <p:nvPr>
            <p:ph type="sldImg"/>
          </p:nvPr>
        </p:nvSpPr>
        <p:spPr>
          <a:xfrm>
            <a:off x="1265238" y="725488"/>
            <a:ext cx="4784725" cy="3587750"/>
          </a:xfrm>
          <a:ln/>
        </p:spPr>
      </p:sp>
      <p:sp>
        <p:nvSpPr>
          <p:cNvPr id="331779" name="Rectangle 3"/>
          <p:cNvSpPr>
            <a:spLocks noGrp="1" noChangeArrowheads="1"/>
          </p:cNvSpPr>
          <p:nvPr>
            <p:ph type="body" idx="1"/>
          </p:nvPr>
        </p:nvSpPr>
        <p:spPr>
          <a:xfrm>
            <a:off x="486883" y="3488555"/>
            <a:ext cx="6259433" cy="5392519"/>
          </a:xfrm>
        </p:spPr>
        <p:txBody>
          <a:bodyPr/>
          <a:lstStyle/>
          <a:p>
            <a:endParaRPr lang="en-US" dirty="0"/>
          </a:p>
        </p:txBody>
      </p:sp>
    </p:spTree>
    <p:extLst>
      <p:ext uri="{BB962C8B-B14F-4D97-AF65-F5344CB8AC3E}">
        <p14:creationId xmlns:p14="http://schemas.microsoft.com/office/powerpoint/2010/main" val="3204614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2D9F58-A4EE-4859-92D7-8D56AC40AF89}" type="slidenum">
              <a:rPr lang="en-US"/>
              <a:pPr/>
              <a:t>35</a:t>
            </a:fld>
            <a:endParaRPr lang="en-US"/>
          </a:p>
        </p:txBody>
      </p:sp>
      <p:sp>
        <p:nvSpPr>
          <p:cNvPr id="333826" name="Rectangle 2"/>
          <p:cNvSpPr>
            <a:spLocks noGrp="1" noRot="1" noChangeAspect="1" noChangeArrowheads="1" noTextEdit="1"/>
          </p:cNvSpPr>
          <p:nvPr>
            <p:ph type="sldImg"/>
          </p:nvPr>
        </p:nvSpPr>
        <p:spPr>
          <a:xfrm>
            <a:off x="1265238" y="725488"/>
            <a:ext cx="4784725" cy="3587750"/>
          </a:xfrm>
          <a:ln/>
        </p:spPr>
      </p:sp>
      <p:sp>
        <p:nvSpPr>
          <p:cNvPr id="333827" name="Rectangle 3"/>
          <p:cNvSpPr>
            <a:spLocks noGrp="1" noChangeArrowheads="1"/>
          </p:cNvSpPr>
          <p:nvPr>
            <p:ph type="body" idx="1"/>
          </p:nvPr>
        </p:nvSpPr>
        <p:spPr>
          <a:xfrm>
            <a:off x="486883" y="3488555"/>
            <a:ext cx="6259433" cy="5392519"/>
          </a:xfrm>
        </p:spPr>
        <p:txBody>
          <a:bodyPr/>
          <a:lstStyle/>
          <a:p>
            <a:endParaRPr lang="en-US"/>
          </a:p>
        </p:txBody>
      </p:sp>
    </p:spTree>
    <p:extLst>
      <p:ext uri="{BB962C8B-B14F-4D97-AF65-F5344CB8AC3E}">
        <p14:creationId xmlns:p14="http://schemas.microsoft.com/office/powerpoint/2010/main" val="649532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D8765-8344-4A93-8569-B55687D3EB0B}" type="slidenum">
              <a:rPr lang="en-US"/>
              <a:pPr/>
              <a:t>36</a:t>
            </a:fld>
            <a:endParaRPr lang="en-US"/>
          </a:p>
        </p:txBody>
      </p:sp>
      <p:sp>
        <p:nvSpPr>
          <p:cNvPr id="335874" name="Rectangle 2"/>
          <p:cNvSpPr>
            <a:spLocks noGrp="1" noRot="1" noChangeAspect="1" noChangeArrowheads="1" noTextEdit="1"/>
          </p:cNvSpPr>
          <p:nvPr>
            <p:ph type="sldImg"/>
          </p:nvPr>
        </p:nvSpPr>
        <p:spPr>
          <a:xfrm>
            <a:off x="1265238" y="725488"/>
            <a:ext cx="4784725" cy="3587750"/>
          </a:xfrm>
          <a:ln/>
        </p:spPr>
      </p:sp>
      <p:sp>
        <p:nvSpPr>
          <p:cNvPr id="335875" name="Rectangle 3"/>
          <p:cNvSpPr>
            <a:spLocks noGrp="1" noChangeArrowheads="1"/>
          </p:cNvSpPr>
          <p:nvPr>
            <p:ph type="body" idx="1"/>
          </p:nvPr>
        </p:nvSpPr>
        <p:spPr>
          <a:xfrm>
            <a:off x="486883" y="3488555"/>
            <a:ext cx="6259433" cy="5392519"/>
          </a:xfrm>
        </p:spPr>
        <p:txBody>
          <a:bodyPr/>
          <a:lstStyle/>
          <a:p>
            <a:endParaRPr lang="en-US" dirty="0"/>
          </a:p>
        </p:txBody>
      </p:sp>
    </p:spTree>
    <p:extLst>
      <p:ext uri="{BB962C8B-B14F-4D97-AF65-F5344CB8AC3E}">
        <p14:creationId xmlns:p14="http://schemas.microsoft.com/office/powerpoint/2010/main" val="2241263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1D75A8-2861-4B1F-A8F9-4AB9DF0ABC9F}" type="slidenum">
              <a:rPr lang="en-US"/>
              <a:pPr/>
              <a:t>37</a:t>
            </a:fld>
            <a:endParaRPr lang="en-US"/>
          </a:p>
        </p:txBody>
      </p:sp>
      <p:sp>
        <p:nvSpPr>
          <p:cNvPr id="337922" name="Rectangle 2"/>
          <p:cNvSpPr>
            <a:spLocks noGrp="1" noRot="1" noChangeAspect="1" noChangeArrowheads="1" noTextEdit="1"/>
          </p:cNvSpPr>
          <p:nvPr>
            <p:ph type="sldImg"/>
          </p:nvPr>
        </p:nvSpPr>
        <p:spPr>
          <a:xfrm>
            <a:off x="1265238" y="725488"/>
            <a:ext cx="4784725" cy="3587750"/>
          </a:xfrm>
          <a:ln/>
        </p:spPr>
      </p:sp>
      <p:sp>
        <p:nvSpPr>
          <p:cNvPr id="337923" name="Rectangle 3"/>
          <p:cNvSpPr>
            <a:spLocks noGrp="1" noChangeArrowheads="1"/>
          </p:cNvSpPr>
          <p:nvPr>
            <p:ph type="body" idx="1"/>
          </p:nvPr>
        </p:nvSpPr>
        <p:spPr>
          <a:xfrm>
            <a:off x="486883" y="3488555"/>
            <a:ext cx="6259433" cy="5392519"/>
          </a:xfrm>
        </p:spPr>
        <p:txBody>
          <a:bodyPr/>
          <a:lstStyle/>
          <a:p>
            <a:endParaRPr lang="en-US" dirty="0"/>
          </a:p>
        </p:txBody>
      </p:sp>
    </p:spTree>
    <p:extLst>
      <p:ext uri="{BB962C8B-B14F-4D97-AF65-F5344CB8AC3E}">
        <p14:creationId xmlns:p14="http://schemas.microsoft.com/office/powerpoint/2010/main" val="161957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80001A-A07C-4928-8E18-409FA0BD128E}" type="slidenum">
              <a:rPr lang="en-US"/>
              <a:pPr/>
              <a:t>6</a:t>
            </a:fld>
            <a:endParaRPr lang="en-US"/>
          </a:p>
        </p:txBody>
      </p:sp>
      <p:sp>
        <p:nvSpPr>
          <p:cNvPr id="207874" name="Rectangle 2"/>
          <p:cNvSpPr>
            <a:spLocks noGrp="1" noRot="1" noChangeAspect="1" noChangeArrowheads="1" noTextEdit="1"/>
          </p:cNvSpPr>
          <p:nvPr>
            <p:ph type="sldImg"/>
          </p:nvPr>
        </p:nvSpPr>
        <p:spPr>
          <a:xfrm>
            <a:off x="1257300" y="720725"/>
            <a:ext cx="4800600" cy="3600450"/>
          </a:xfrm>
          <a:ln/>
        </p:spPr>
      </p:sp>
      <p:sp>
        <p:nvSpPr>
          <p:cNvPr id="207875" name="Rectangle 3"/>
          <p:cNvSpPr>
            <a:spLocks noGrp="1" noChangeArrowheads="1"/>
          </p:cNvSpPr>
          <p:nvPr>
            <p:ph type="body" idx="1"/>
          </p:nvPr>
        </p:nvSpPr>
        <p:spPr>
          <a:xfrm>
            <a:off x="975476" y="4560304"/>
            <a:ext cx="5364252" cy="4320770"/>
          </a:xfrm>
        </p:spPr>
        <p:txBody>
          <a:bodyPr/>
          <a:lstStyle/>
          <a:p>
            <a:pPr marL="228600" indent="-228600">
              <a:buAutoNum type="arabicPeriod"/>
            </a:pPr>
            <a:endParaRPr lang="en-US" dirty="0"/>
          </a:p>
        </p:txBody>
      </p:sp>
    </p:spTree>
    <p:extLst>
      <p:ext uri="{BB962C8B-B14F-4D97-AF65-F5344CB8AC3E}">
        <p14:creationId xmlns:p14="http://schemas.microsoft.com/office/powerpoint/2010/main" val="945145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16E6F-C8F4-462A-BA4A-50883B2F1F4C}" type="slidenum">
              <a:rPr lang="en-US"/>
              <a:pPr/>
              <a:t>38</a:t>
            </a:fld>
            <a:endParaRPr lang="en-US"/>
          </a:p>
        </p:txBody>
      </p:sp>
      <p:sp>
        <p:nvSpPr>
          <p:cNvPr id="339970" name="Rectangle 2"/>
          <p:cNvSpPr>
            <a:spLocks noGrp="1" noRot="1" noChangeAspect="1" noChangeArrowheads="1" noTextEdit="1"/>
          </p:cNvSpPr>
          <p:nvPr>
            <p:ph type="sldImg"/>
          </p:nvPr>
        </p:nvSpPr>
        <p:spPr>
          <a:xfrm>
            <a:off x="1265238" y="725488"/>
            <a:ext cx="4784725" cy="3587750"/>
          </a:xfrm>
          <a:ln/>
        </p:spPr>
      </p:sp>
      <p:sp>
        <p:nvSpPr>
          <p:cNvPr id="339971" name="Rectangle 3"/>
          <p:cNvSpPr>
            <a:spLocks noGrp="1" noChangeArrowheads="1"/>
          </p:cNvSpPr>
          <p:nvPr>
            <p:ph type="body" idx="1"/>
          </p:nvPr>
        </p:nvSpPr>
        <p:spPr>
          <a:xfrm>
            <a:off x="486883" y="3488555"/>
            <a:ext cx="6259433" cy="5392519"/>
          </a:xfrm>
        </p:spPr>
        <p:txBody>
          <a:bodyPr/>
          <a:lstStyle/>
          <a:p>
            <a:endParaRPr lang="en-US" dirty="0"/>
          </a:p>
        </p:txBody>
      </p:sp>
    </p:spTree>
    <p:extLst>
      <p:ext uri="{BB962C8B-B14F-4D97-AF65-F5344CB8AC3E}">
        <p14:creationId xmlns:p14="http://schemas.microsoft.com/office/powerpoint/2010/main" val="944460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FB6C4E-22F2-4E62-A4B3-79AE47324326}" type="slidenum">
              <a:rPr lang="en-US"/>
              <a:pPr/>
              <a:t>39</a:t>
            </a:fld>
            <a:endParaRPr lang="en-US"/>
          </a:p>
        </p:txBody>
      </p:sp>
      <p:sp>
        <p:nvSpPr>
          <p:cNvPr id="342018" name="Rectangle 2"/>
          <p:cNvSpPr>
            <a:spLocks noGrp="1" noRot="1" noChangeAspect="1" noChangeArrowheads="1" noTextEdit="1"/>
          </p:cNvSpPr>
          <p:nvPr>
            <p:ph type="sldImg"/>
          </p:nvPr>
        </p:nvSpPr>
        <p:spPr>
          <a:xfrm>
            <a:off x="1265238" y="725488"/>
            <a:ext cx="4784725" cy="3587750"/>
          </a:xfrm>
          <a:ln/>
        </p:spPr>
      </p:sp>
      <p:sp>
        <p:nvSpPr>
          <p:cNvPr id="342019" name="Rectangle 3"/>
          <p:cNvSpPr>
            <a:spLocks noGrp="1" noChangeArrowheads="1"/>
          </p:cNvSpPr>
          <p:nvPr>
            <p:ph type="body" idx="1"/>
          </p:nvPr>
        </p:nvSpPr>
        <p:spPr>
          <a:xfrm>
            <a:off x="486883" y="3488555"/>
            <a:ext cx="6259433" cy="5392519"/>
          </a:xfrm>
        </p:spPr>
        <p:txBody>
          <a:bodyPr/>
          <a:lstStyle/>
          <a:p>
            <a:endParaRPr lang="en-US"/>
          </a:p>
        </p:txBody>
      </p:sp>
    </p:spTree>
    <p:extLst>
      <p:ext uri="{BB962C8B-B14F-4D97-AF65-F5344CB8AC3E}">
        <p14:creationId xmlns:p14="http://schemas.microsoft.com/office/powerpoint/2010/main" val="403545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48F68-C83A-4B2C-BC1B-B8E0A75D67F6}" type="slidenum">
              <a:rPr lang="en-US"/>
              <a:pPr/>
              <a:t>40</a:t>
            </a:fld>
            <a:endParaRPr lang="en-US"/>
          </a:p>
        </p:txBody>
      </p:sp>
      <p:sp>
        <p:nvSpPr>
          <p:cNvPr id="344066" name="Rectangle 2"/>
          <p:cNvSpPr>
            <a:spLocks noGrp="1" noRot="1" noChangeAspect="1" noChangeArrowheads="1" noTextEdit="1"/>
          </p:cNvSpPr>
          <p:nvPr>
            <p:ph type="sldImg"/>
          </p:nvPr>
        </p:nvSpPr>
        <p:spPr>
          <a:xfrm>
            <a:off x="1265238" y="725488"/>
            <a:ext cx="4784725" cy="3587750"/>
          </a:xfrm>
          <a:ln/>
        </p:spPr>
      </p:sp>
      <p:sp>
        <p:nvSpPr>
          <p:cNvPr id="344067" name="Rectangle 3"/>
          <p:cNvSpPr>
            <a:spLocks noGrp="1" noChangeArrowheads="1"/>
          </p:cNvSpPr>
          <p:nvPr>
            <p:ph type="body" idx="1"/>
          </p:nvPr>
        </p:nvSpPr>
        <p:spPr>
          <a:xfrm>
            <a:off x="486883" y="3488555"/>
            <a:ext cx="6259433" cy="5392519"/>
          </a:xfrm>
        </p:spPr>
        <p:txBody>
          <a:bodyPr/>
          <a:lstStyle/>
          <a:p>
            <a:endParaRPr lang="en-US" dirty="0"/>
          </a:p>
        </p:txBody>
      </p:sp>
    </p:spTree>
    <p:extLst>
      <p:ext uri="{BB962C8B-B14F-4D97-AF65-F5344CB8AC3E}">
        <p14:creationId xmlns:p14="http://schemas.microsoft.com/office/powerpoint/2010/main" val="2232666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1332A-C26C-4BD6-87CE-83899F2DD1FC}" type="slidenum">
              <a:rPr lang="en-US"/>
              <a:pPr/>
              <a:t>41</a:t>
            </a:fld>
            <a:endParaRPr lang="en-US"/>
          </a:p>
        </p:txBody>
      </p:sp>
      <p:sp>
        <p:nvSpPr>
          <p:cNvPr id="346114" name="Rectangle 2"/>
          <p:cNvSpPr>
            <a:spLocks noGrp="1" noRot="1" noChangeAspect="1" noChangeArrowheads="1" noTextEdit="1"/>
          </p:cNvSpPr>
          <p:nvPr>
            <p:ph type="sldImg"/>
          </p:nvPr>
        </p:nvSpPr>
        <p:spPr>
          <a:xfrm>
            <a:off x="1265238" y="725488"/>
            <a:ext cx="4784725" cy="3587750"/>
          </a:xfrm>
          <a:ln/>
        </p:spPr>
      </p:sp>
      <p:sp>
        <p:nvSpPr>
          <p:cNvPr id="346115" name="Rectangle 3"/>
          <p:cNvSpPr>
            <a:spLocks noGrp="1" noChangeArrowheads="1"/>
          </p:cNvSpPr>
          <p:nvPr>
            <p:ph type="body" idx="1"/>
          </p:nvPr>
        </p:nvSpPr>
        <p:spPr>
          <a:xfrm>
            <a:off x="486883" y="3488555"/>
            <a:ext cx="6259433" cy="5392519"/>
          </a:xfrm>
        </p:spPr>
        <p:txBody>
          <a:bodyPr/>
          <a:lstStyle/>
          <a:p>
            <a:endParaRPr lang="en-US" dirty="0"/>
          </a:p>
        </p:txBody>
      </p:sp>
    </p:spTree>
    <p:extLst>
      <p:ext uri="{BB962C8B-B14F-4D97-AF65-F5344CB8AC3E}">
        <p14:creationId xmlns:p14="http://schemas.microsoft.com/office/powerpoint/2010/main" val="3290972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69ECBF-8ECF-4FF1-9BFA-4287B7035B45}" type="slidenum">
              <a:rPr lang="en-US"/>
              <a:pPr/>
              <a:t>42</a:t>
            </a:fld>
            <a:endParaRPr lang="en-US"/>
          </a:p>
        </p:txBody>
      </p:sp>
      <p:sp>
        <p:nvSpPr>
          <p:cNvPr id="348162" name="Rectangle 2"/>
          <p:cNvSpPr>
            <a:spLocks noGrp="1" noRot="1" noChangeAspect="1" noChangeArrowheads="1" noTextEdit="1"/>
          </p:cNvSpPr>
          <p:nvPr>
            <p:ph type="sldImg"/>
          </p:nvPr>
        </p:nvSpPr>
        <p:spPr>
          <a:xfrm>
            <a:off x="1265238" y="725488"/>
            <a:ext cx="4784725" cy="3587750"/>
          </a:xfrm>
          <a:ln/>
        </p:spPr>
      </p:sp>
      <p:sp>
        <p:nvSpPr>
          <p:cNvPr id="348163" name="Rectangle 3"/>
          <p:cNvSpPr>
            <a:spLocks noGrp="1" noChangeArrowheads="1"/>
          </p:cNvSpPr>
          <p:nvPr>
            <p:ph type="body" idx="1"/>
          </p:nvPr>
        </p:nvSpPr>
        <p:spPr>
          <a:xfrm>
            <a:off x="486883" y="3488555"/>
            <a:ext cx="6259433" cy="5392519"/>
          </a:xfrm>
        </p:spPr>
        <p:txBody>
          <a:bodyPr/>
          <a:lstStyle/>
          <a:p>
            <a:endParaRPr lang="en-US"/>
          </a:p>
        </p:txBody>
      </p:sp>
    </p:spTree>
    <p:extLst>
      <p:ext uri="{BB962C8B-B14F-4D97-AF65-F5344CB8AC3E}">
        <p14:creationId xmlns:p14="http://schemas.microsoft.com/office/powerpoint/2010/main" val="3613732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A6010-C117-41FB-A171-AF375C19E4B2}" type="slidenum">
              <a:rPr lang="en-US"/>
              <a:pPr/>
              <a:t>43</a:t>
            </a:fld>
            <a:endParaRPr lang="en-US"/>
          </a:p>
        </p:txBody>
      </p:sp>
      <p:sp>
        <p:nvSpPr>
          <p:cNvPr id="350210" name="Rectangle 2"/>
          <p:cNvSpPr>
            <a:spLocks noGrp="1" noRot="1" noChangeAspect="1" noChangeArrowheads="1" noTextEdit="1"/>
          </p:cNvSpPr>
          <p:nvPr>
            <p:ph type="sldImg"/>
          </p:nvPr>
        </p:nvSpPr>
        <p:spPr>
          <a:xfrm>
            <a:off x="1265238" y="725488"/>
            <a:ext cx="4784725" cy="3587750"/>
          </a:xfrm>
          <a:ln/>
        </p:spPr>
      </p:sp>
      <p:sp>
        <p:nvSpPr>
          <p:cNvPr id="350211" name="Rectangle 3"/>
          <p:cNvSpPr>
            <a:spLocks noGrp="1" noChangeArrowheads="1"/>
          </p:cNvSpPr>
          <p:nvPr>
            <p:ph type="body" idx="1"/>
          </p:nvPr>
        </p:nvSpPr>
        <p:spPr>
          <a:xfrm>
            <a:off x="486883" y="3488555"/>
            <a:ext cx="6259433" cy="5392519"/>
          </a:xfrm>
        </p:spPr>
        <p:txBody>
          <a:bodyPr/>
          <a:lstStyle/>
          <a:p>
            <a:endParaRPr lang="en-US"/>
          </a:p>
        </p:txBody>
      </p:sp>
    </p:spTree>
    <p:extLst>
      <p:ext uri="{BB962C8B-B14F-4D97-AF65-F5344CB8AC3E}">
        <p14:creationId xmlns:p14="http://schemas.microsoft.com/office/powerpoint/2010/main" val="3681197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D4B6F6-946D-4CE6-8C2F-A70F69BD8CAE}" type="slidenum">
              <a:rPr lang="en-US"/>
              <a:pPr/>
              <a:t>44</a:t>
            </a:fld>
            <a:endParaRPr lang="en-US"/>
          </a:p>
        </p:txBody>
      </p:sp>
      <p:sp>
        <p:nvSpPr>
          <p:cNvPr id="352258" name="Rectangle 2"/>
          <p:cNvSpPr>
            <a:spLocks noGrp="1" noRot="1" noChangeAspect="1" noChangeArrowheads="1" noTextEdit="1"/>
          </p:cNvSpPr>
          <p:nvPr>
            <p:ph type="sldImg"/>
          </p:nvPr>
        </p:nvSpPr>
        <p:spPr>
          <a:xfrm>
            <a:off x="1265238" y="725488"/>
            <a:ext cx="4784725" cy="3587750"/>
          </a:xfrm>
          <a:ln/>
        </p:spPr>
      </p:sp>
      <p:sp>
        <p:nvSpPr>
          <p:cNvPr id="352259" name="Rectangle 3"/>
          <p:cNvSpPr>
            <a:spLocks noGrp="1" noChangeArrowheads="1"/>
          </p:cNvSpPr>
          <p:nvPr>
            <p:ph type="body" idx="1"/>
          </p:nvPr>
        </p:nvSpPr>
        <p:spPr>
          <a:xfrm>
            <a:off x="486883" y="3488555"/>
            <a:ext cx="6259433" cy="5392519"/>
          </a:xfrm>
        </p:spPr>
        <p:txBody>
          <a:bodyPr/>
          <a:lstStyle/>
          <a:p>
            <a:endParaRPr lang="en-US"/>
          </a:p>
        </p:txBody>
      </p:sp>
    </p:spTree>
    <p:extLst>
      <p:ext uri="{BB962C8B-B14F-4D97-AF65-F5344CB8AC3E}">
        <p14:creationId xmlns:p14="http://schemas.microsoft.com/office/powerpoint/2010/main" val="2042030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99E7E6-3F5C-4AA3-BC98-8CC86CC82DE6}" type="slidenum">
              <a:rPr lang="en-US"/>
              <a:pPr/>
              <a:t>45</a:t>
            </a:fld>
            <a:endParaRPr lang="en-US"/>
          </a:p>
        </p:txBody>
      </p:sp>
      <p:sp>
        <p:nvSpPr>
          <p:cNvPr id="354306" name="Rectangle 2"/>
          <p:cNvSpPr>
            <a:spLocks noGrp="1" noRot="1" noChangeAspect="1" noChangeArrowheads="1" noTextEdit="1"/>
          </p:cNvSpPr>
          <p:nvPr>
            <p:ph type="sldImg"/>
          </p:nvPr>
        </p:nvSpPr>
        <p:spPr>
          <a:xfrm>
            <a:off x="1265238" y="725488"/>
            <a:ext cx="4784725" cy="3587750"/>
          </a:xfrm>
          <a:ln/>
        </p:spPr>
      </p:sp>
      <p:sp>
        <p:nvSpPr>
          <p:cNvPr id="354307" name="Rectangle 3"/>
          <p:cNvSpPr>
            <a:spLocks noGrp="1" noChangeArrowheads="1"/>
          </p:cNvSpPr>
          <p:nvPr>
            <p:ph type="body" idx="1"/>
          </p:nvPr>
        </p:nvSpPr>
        <p:spPr>
          <a:xfrm>
            <a:off x="486883" y="3488555"/>
            <a:ext cx="6259433" cy="5392519"/>
          </a:xfrm>
        </p:spPr>
        <p:txBody>
          <a:bodyPr/>
          <a:lstStyle/>
          <a:p>
            <a:endParaRPr lang="en-US" dirty="0"/>
          </a:p>
        </p:txBody>
      </p:sp>
    </p:spTree>
    <p:extLst>
      <p:ext uri="{BB962C8B-B14F-4D97-AF65-F5344CB8AC3E}">
        <p14:creationId xmlns:p14="http://schemas.microsoft.com/office/powerpoint/2010/main" val="3005657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C2CA2-237F-44CB-AF22-BCCFC4FD9BA6}" type="slidenum">
              <a:rPr lang="en-US"/>
              <a:pPr/>
              <a:t>46</a:t>
            </a:fld>
            <a:endParaRPr lang="en-US"/>
          </a:p>
        </p:txBody>
      </p:sp>
      <p:sp>
        <p:nvSpPr>
          <p:cNvPr id="356354" name="Rectangle 2"/>
          <p:cNvSpPr>
            <a:spLocks noGrp="1" noRot="1" noChangeAspect="1" noChangeArrowheads="1" noTextEdit="1"/>
          </p:cNvSpPr>
          <p:nvPr>
            <p:ph type="sldImg"/>
          </p:nvPr>
        </p:nvSpPr>
        <p:spPr>
          <a:xfrm>
            <a:off x="1265238" y="725488"/>
            <a:ext cx="4784725" cy="3587750"/>
          </a:xfrm>
          <a:ln/>
        </p:spPr>
      </p:sp>
      <p:sp>
        <p:nvSpPr>
          <p:cNvPr id="356355" name="Rectangle 3"/>
          <p:cNvSpPr>
            <a:spLocks noGrp="1" noChangeArrowheads="1"/>
          </p:cNvSpPr>
          <p:nvPr>
            <p:ph type="body" idx="1"/>
          </p:nvPr>
        </p:nvSpPr>
        <p:spPr>
          <a:xfrm>
            <a:off x="486883" y="3488555"/>
            <a:ext cx="6259433" cy="5392519"/>
          </a:xfrm>
        </p:spPr>
        <p:txBody>
          <a:bodyPr/>
          <a:lstStyle/>
          <a:p>
            <a:endParaRPr lang="en-US" dirty="0"/>
          </a:p>
        </p:txBody>
      </p:sp>
    </p:spTree>
    <p:extLst>
      <p:ext uri="{BB962C8B-B14F-4D97-AF65-F5344CB8AC3E}">
        <p14:creationId xmlns:p14="http://schemas.microsoft.com/office/powerpoint/2010/main" val="269081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C2CA2-237F-44CB-AF22-BCCFC4FD9BA6}" type="slidenum">
              <a:rPr lang="en-US"/>
              <a:pPr/>
              <a:t>47</a:t>
            </a:fld>
            <a:endParaRPr lang="en-US"/>
          </a:p>
        </p:txBody>
      </p:sp>
      <p:sp>
        <p:nvSpPr>
          <p:cNvPr id="356354" name="Rectangle 2"/>
          <p:cNvSpPr>
            <a:spLocks noGrp="1" noRot="1" noChangeAspect="1" noChangeArrowheads="1" noTextEdit="1"/>
          </p:cNvSpPr>
          <p:nvPr>
            <p:ph type="sldImg"/>
          </p:nvPr>
        </p:nvSpPr>
        <p:spPr>
          <a:xfrm>
            <a:off x="1265238" y="725488"/>
            <a:ext cx="4784725" cy="3587750"/>
          </a:xfrm>
          <a:ln/>
        </p:spPr>
      </p:sp>
      <p:sp>
        <p:nvSpPr>
          <p:cNvPr id="356355" name="Rectangle 3"/>
          <p:cNvSpPr>
            <a:spLocks noGrp="1" noChangeArrowheads="1"/>
          </p:cNvSpPr>
          <p:nvPr>
            <p:ph type="body" idx="1"/>
          </p:nvPr>
        </p:nvSpPr>
        <p:spPr>
          <a:xfrm>
            <a:off x="486883" y="3488555"/>
            <a:ext cx="6259433" cy="5392519"/>
          </a:xfrm>
        </p:spPr>
        <p:txBody>
          <a:bodyPr/>
          <a:lstStyle/>
          <a:p>
            <a:endParaRPr lang="en-US"/>
          </a:p>
        </p:txBody>
      </p:sp>
    </p:spTree>
    <p:extLst>
      <p:ext uri="{BB962C8B-B14F-4D97-AF65-F5344CB8AC3E}">
        <p14:creationId xmlns:p14="http://schemas.microsoft.com/office/powerpoint/2010/main" val="173563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http://jakartaglobe.id/business/apple-considering-three-locations-in-indonesia-for-its-rd-centers/</a:t>
            </a:r>
          </a:p>
        </p:txBody>
      </p:sp>
      <p:sp>
        <p:nvSpPr>
          <p:cNvPr id="4" name="Slide Number Placeholder 3"/>
          <p:cNvSpPr>
            <a:spLocks noGrp="1"/>
          </p:cNvSpPr>
          <p:nvPr>
            <p:ph type="sldNum" sz="quarter" idx="10"/>
          </p:nvPr>
        </p:nvSpPr>
        <p:spPr/>
        <p:txBody>
          <a:bodyPr/>
          <a:lstStyle/>
          <a:p>
            <a:fld id="{522FD04C-4EB2-48D8-9F39-1AA15640D138}" type="slidenum">
              <a:rPr lang="en-US" smtClean="0"/>
              <a:pPr/>
              <a:t>7</a:t>
            </a:fld>
            <a:endParaRPr lang="en-US"/>
          </a:p>
        </p:txBody>
      </p:sp>
    </p:spTree>
    <p:extLst>
      <p:ext uri="{BB962C8B-B14F-4D97-AF65-F5344CB8AC3E}">
        <p14:creationId xmlns:p14="http://schemas.microsoft.com/office/powerpoint/2010/main" val="1794918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cs typeface="Arial" charset="0"/>
              </a:defRPr>
            </a:lvl1pPr>
            <a:lvl2pPr marL="742869" indent="-285719" eaLnBrk="0" hangingPunct="0">
              <a:defRPr sz="2400">
                <a:solidFill>
                  <a:schemeClr val="tx1"/>
                </a:solidFill>
                <a:latin typeface="Arial" charset="0"/>
                <a:cs typeface="Arial" charset="0"/>
              </a:defRPr>
            </a:lvl2pPr>
            <a:lvl3pPr marL="1142876" indent="-228575" eaLnBrk="0" hangingPunct="0">
              <a:defRPr sz="2400">
                <a:solidFill>
                  <a:schemeClr val="tx1"/>
                </a:solidFill>
                <a:latin typeface="Arial" charset="0"/>
                <a:cs typeface="Arial" charset="0"/>
              </a:defRPr>
            </a:lvl3pPr>
            <a:lvl4pPr marL="1600026" indent="-228575" eaLnBrk="0" hangingPunct="0">
              <a:defRPr sz="2400">
                <a:solidFill>
                  <a:schemeClr val="tx1"/>
                </a:solidFill>
                <a:latin typeface="Arial" charset="0"/>
                <a:cs typeface="Arial" charset="0"/>
              </a:defRPr>
            </a:lvl4pPr>
            <a:lvl5pPr marL="2057176" indent="-228575" eaLnBrk="0" hangingPunct="0">
              <a:defRPr sz="2400">
                <a:solidFill>
                  <a:schemeClr val="tx1"/>
                </a:solidFill>
                <a:latin typeface="Arial" charset="0"/>
                <a:cs typeface="Arial" charset="0"/>
              </a:defRPr>
            </a:lvl5pPr>
            <a:lvl6pPr marL="2514327" indent="-228575" eaLnBrk="0" fontAlgn="base" hangingPunct="0">
              <a:spcBef>
                <a:spcPct val="0"/>
              </a:spcBef>
              <a:spcAft>
                <a:spcPct val="0"/>
              </a:spcAft>
              <a:defRPr sz="2400">
                <a:solidFill>
                  <a:schemeClr val="tx1"/>
                </a:solidFill>
                <a:latin typeface="Arial" charset="0"/>
                <a:cs typeface="Arial" charset="0"/>
              </a:defRPr>
            </a:lvl6pPr>
            <a:lvl7pPr marL="2971477" indent="-228575" eaLnBrk="0" fontAlgn="base" hangingPunct="0">
              <a:spcBef>
                <a:spcPct val="0"/>
              </a:spcBef>
              <a:spcAft>
                <a:spcPct val="0"/>
              </a:spcAft>
              <a:defRPr sz="2400">
                <a:solidFill>
                  <a:schemeClr val="tx1"/>
                </a:solidFill>
                <a:latin typeface="Arial" charset="0"/>
                <a:cs typeface="Arial" charset="0"/>
              </a:defRPr>
            </a:lvl7pPr>
            <a:lvl8pPr marL="3428627" indent="-228575" eaLnBrk="0" fontAlgn="base" hangingPunct="0">
              <a:spcBef>
                <a:spcPct val="0"/>
              </a:spcBef>
              <a:spcAft>
                <a:spcPct val="0"/>
              </a:spcAft>
              <a:defRPr sz="2400">
                <a:solidFill>
                  <a:schemeClr val="tx1"/>
                </a:solidFill>
                <a:latin typeface="Arial" charset="0"/>
                <a:cs typeface="Arial" charset="0"/>
              </a:defRPr>
            </a:lvl8pPr>
            <a:lvl9pPr marL="3885777" indent="-228575" eaLnBrk="0" fontAlgn="base" hangingPunct="0">
              <a:spcBef>
                <a:spcPct val="0"/>
              </a:spcBef>
              <a:spcAft>
                <a:spcPct val="0"/>
              </a:spcAft>
              <a:defRPr sz="2400">
                <a:solidFill>
                  <a:schemeClr val="tx1"/>
                </a:solidFill>
                <a:latin typeface="Arial" charset="0"/>
                <a:cs typeface="Arial" charset="0"/>
              </a:defRPr>
            </a:lvl9pPr>
          </a:lstStyle>
          <a:p>
            <a:pPr eaLnBrk="1" hangingPunct="1"/>
            <a:fld id="{498A48D1-5F85-4B14-BB8C-D25E66235321}" type="slidenum">
              <a:rPr lang="en-US" sz="1200"/>
              <a:pPr eaLnBrk="1" hangingPunct="1"/>
              <a:t>48</a:t>
            </a:fld>
            <a:endParaRPr lang="en-US" sz="1200"/>
          </a:p>
        </p:txBody>
      </p:sp>
      <p:sp>
        <p:nvSpPr>
          <p:cNvPr id="118787" name="Rectangle 2"/>
          <p:cNvSpPr>
            <a:spLocks noGrp="1" noRot="1" noChangeAspect="1" noChangeArrowheads="1" noTextEdit="1"/>
          </p:cNvSpPr>
          <p:nvPr>
            <p:ph type="sldImg"/>
          </p:nvPr>
        </p:nvSpPr>
        <p:spPr>
          <a:xfrm>
            <a:off x="1270000" y="717550"/>
            <a:ext cx="4776788" cy="3581400"/>
          </a:xfrm>
          <a:ln/>
        </p:spPr>
      </p:sp>
      <p:sp>
        <p:nvSpPr>
          <p:cNvPr id="118788" name="Rectangle 3"/>
          <p:cNvSpPr>
            <a:spLocks noGrp="1" noChangeArrowheads="1"/>
          </p:cNvSpPr>
          <p:nvPr>
            <p:ph type="body" idx="1"/>
          </p:nvPr>
        </p:nvSpPr>
        <p:spPr>
          <a:xfrm>
            <a:off x="975476" y="4537270"/>
            <a:ext cx="5364252" cy="4379117"/>
          </a:xfrm>
          <a:noFill/>
        </p:spPr>
        <p:txBody>
          <a:bodyPr/>
          <a:lstStyle/>
          <a:p>
            <a:pPr eaLnBrk="1" hangingPunct="1"/>
            <a:endParaRPr lang="en-US"/>
          </a:p>
        </p:txBody>
      </p:sp>
    </p:spTree>
    <p:extLst>
      <p:ext uri="{BB962C8B-B14F-4D97-AF65-F5344CB8AC3E}">
        <p14:creationId xmlns:p14="http://schemas.microsoft.com/office/powerpoint/2010/main" val="608723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88F3BB-D2DE-4A17-87E2-47C363BD876B}" type="slidenum">
              <a:rPr lang="en-US"/>
              <a:pPr/>
              <a:t>8</a:t>
            </a:fld>
            <a:endParaRPr lang="en-US"/>
          </a:p>
        </p:txBody>
      </p:sp>
      <p:sp>
        <p:nvSpPr>
          <p:cNvPr id="211970" name="Rectangle 2"/>
          <p:cNvSpPr>
            <a:spLocks noGrp="1" noRot="1" noChangeAspect="1" noChangeArrowheads="1" noTextEdit="1"/>
          </p:cNvSpPr>
          <p:nvPr>
            <p:ph type="sldImg"/>
          </p:nvPr>
        </p:nvSpPr>
        <p:spPr>
          <a:xfrm>
            <a:off x="1257300" y="720725"/>
            <a:ext cx="4800600" cy="3600450"/>
          </a:xfrm>
          <a:ln/>
        </p:spPr>
      </p:sp>
      <p:sp>
        <p:nvSpPr>
          <p:cNvPr id="211971" name="Rectangle 3"/>
          <p:cNvSpPr>
            <a:spLocks noGrp="1" noChangeArrowheads="1"/>
          </p:cNvSpPr>
          <p:nvPr>
            <p:ph type="body" idx="1"/>
          </p:nvPr>
        </p:nvSpPr>
        <p:spPr>
          <a:xfrm>
            <a:off x="975476" y="4560304"/>
            <a:ext cx="5364252" cy="4320770"/>
          </a:xfrm>
        </p:spPr>
        <p:txBody>
          <a:bodyPr/>
          <a:lstStyle/>
          <a:p>
            <a:endParaRPr lang="en-US" dirty="0"/>
          </a:p>
        </p:txBody>
      </p:sp>
    </p:spTree>
    <p:extLst>
      <p:ext uri="{BB962C8B-B14F-4D97-AF65-F5344CB8AC3E}">
        <p14:creationId xmlns:p14="http://schemas.microsoft.com/office/powerpoint/2010/main" val="2834031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0627C2-1DDD-4F5A-9E50-3574AC6E0FF7}" type="slidenum">
              <a:rPr lang="en-US"/>
              <a:pPr/>
              <a:t>9</a:t>
            </a:fld>
            <a:endParaRPr lang="en-US"/>
          </a:p>
        </p:txBody>
      </p:sp>
      <p:sp>
        <p:nvSpPr>
          <p:cNvPr id="209922" name="Rectangle 2"/>
          <p:cNvSpPr>
            <a:spLocks noGrp="1" noRot="1" noChangeAspect="1" noChangeArrowheads="1" noTextEdit="1"/>
          </p:cNvSpPr>
          <p:nvPr>
            <p:ph type="sldImg"/>
          </p:nvPr>
        </p:nvSpPr>
        <p:spPr>
          <a:xfrm>
            <a:off x="1257300" y="720725"/>
            <a:ext cx="4800600" cy="3600450"/>
          </a:xfrm>
          <a:ln/>
        </p:spPr>
      </p:sp>
      <p:sp>
        <p:nvSpPr>
          <p:cNvPr id="209923" name="Rectangle 3"/>
          <p:cNvSpPr>
            <a:spLocks noGrp="1" noChangeArrowheads="1"/>
          </p:cNvSpPr>
          <p:nvPr>
            <p:ph type="body" idx="1"/>
          </p:nvPr>
        </p:nvSpPr>
        <p:spPr>
          <a:xfrm>
            <a:off x="975476" y="4560304"/>
            <a:ext cx="5364252" cy="4320770"/>
          </a:xfrm>
        </p:spPr>
        <p:txBody>
          <a:bodyPr/>
          <a:lstStyle/>
          <a:p>
            <a:endParaRPr lang="en-US" altLang="zh-HK" dirty="0"/>
          </a:p>
        </p:txBody>
      </p:sp>
    </p:spTree>
    <p:extLst>
      <p:ext uri="{BB962C8B-B14F-4D97-AF65-F5344CB8AC3E}">
        <p14:creationId xmlns:p14="http://schemas.microsoft.com/office/powerpoint/2010/main" val="1743550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http://www.economist.com/news/leaders/21647615-world-awash-free-trade-zones-and-their-offshoots-many-are-not-worth-effort-not</a:t>
            </a:r>
          </a:p>
        </p:txBody>
      </p:sp>
      <p:sp>
        <p:nvSpPr>
          <p:cNvPr id="4" name="Slide Number Placeholder 3"/>
          <p:cNvSpPr>
            <a:spLocks noGrp="1"/>
          </p:cNvSpPr>
          <p:nvPr>
            <p:ph type="sldNum" sz="quarter" idx="10"/>
          </p:nvPr>
        </p:nvSpPr>
        <p:spPr/>
        <p:txBody>
          <a:bodyPr/>
          <a:lstStyle/>
          <a:p>
            <a:fld id="{522FD04C-4EB2-48D8-9F39-1AA15640D138}" type="slidenum">
              <a:rPr lang="en-US" smtClean="0"/>
              <a:pPr/>
              <a:t>10</a:t>
            </a:fld>
            <a:endParaRPr lang="en-US"/>
          </a:p>
        </p:txBody>
      </p:sp>
    </p:spTree>
    <p:extLst>
      <p:ext uri="{BB962C8B-B14F-4D97-AF65-F5344CB8AC3E}">
        <p14:creationId xmlns:p14="http://schemas.microsoft.com/office/powerpoint/2010/main" val="371975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93DA45-8AAA-49CE-9851-C7CF0023E37D}" type="slidenum">
              <a:rPr lang="en-US"/>
              <a:pPr/>
              <a:t>11</a:t>
            </a:fld>
            <a:endParaRPr lang="en-US"/>
          </a:p>
        </p:txBody>
      </p:sp>
      <p:sp>
        <p:nvSpPr>
          <p:cNvPr id="214018" name="Rectangle 2"/>
          <p:cNvSpPr>
            <a:spLocks noGrp="1" noRot="1" noChangeAspect="1" noChangeArrowheads="1" noTextEdit="1"/>
          </p:cNvSpPr>
          <p:nvPr>
            <p:ph type="sldImg"/>
          </p:nvPr>
        </p:nvSpPr>
        <p:spPr>
          <a:xfrm>
            <a:off x="1257300" y="720725"/>
            <a:ext cx="4800600" cy="3600450"/>
          </a:xfrm>
          <a:ln/>
        </p:spPr>
      </p:sp>
      <p:sp>
        <p:nvSpPr>
          <p:cNvPr id="214019" name="Rectangle 3"/>
          <p:cNvSpPr>
            <a:spLocks noGrp="1" noChangeArrowheads="1"/>
          </p:cNvSpPr>
          <p:nvPr>
            <p:ph type="body" idx="1"/>
          </p:nvPr>
        </p:nvSpPr>
        <p:spPr>
          <a:xfrm>
            <a:off x="975476" y="4560304"/>
            <a:ext cx="5364252" cy="4320770"/>
          </a:xfrm>
        </p:spPr>
        <p:txBody>
          <a:bodyPr/>
          <a:lstStyle/>
          <a:p>
            <a:endParaRPr lang="en-US" dirty="0"/>
          </a:p>
        </p:txBody>
      </p:sp>
    </p:spTree>
    <p:extLst>
      <p:ext uri="{BB962C8B-B14F-4D97-AF65-F5344CB8AC3E}">
        <p14:creationId xmlns:p14="http://schemas.microsoft.com/office/powerpoint/2010/main" val="2326906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pPr>
              <a:defRPr/>
            </a:pPr>
            <a:fld id="{DCC9B0B5-DB23-4605-8388-62D4C327C9B2}" type="slidenum">
              <a:rPr lang="en-US" altLang="zh-HK" smtClean="0"/>
              <a:pPr>
                <a:defRPr/>
              </a:pPr>
              <a:t>12</a:t>
            </a:fld>
            <a:endParaRPr lang="en-US" altLang="zh-HK"/>
          </a:p>
        </p:txBody>
      </p:sp>
    </p:spTree>
    <p:extLst>
      <p:ext uri="{BB962C8B-B14F-4D97-AF65-F5344CB8AC3E}">
        <p14:creationId xmlns:p14="http://schemas.microsoft.com/office/powerpoint/2010/main" val="259049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9920" y="6485133"/>
            <a:ext cx="3624080" cy="37872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32092" y="110702"/>
            <a:ext cx="3339375" cy="64086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484" y="6237215"/>
            <a:ext cx="1994056" cy="50410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8361" y="6244029"/>
            <a:ext cx="821007" cy="490472"/>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6484" y="6237215"/>
            <a:ext cx="1994056" cy="504101"/>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478361" y="6244029"/>
            <a:ext cx="821007" cy="490472"/>
          </a:xfrm>
          <a:prstGeom prst="rect">
            <a:avLst/>
          </a:prstGeom>
        </p:spPr>
      </p:pic>
    </p:spTree>
    <p:extLst>
      <p:ext uri="{BB962C8B-B14F-4D97-AF65-F5344CB8AC3E}">
        <p14:creationId xmlns:p14="http://schemas.microsoft.com/office/powerpoint/2010/main" val="94658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AC5CE3-3B7B-4014-9ECD-899FCE41CCBA}"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534656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AC5CE3-3B7B-4014-9ECD-899FCE41CCBA}"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319779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28000"/>
          </a:xfrm>
        </p:spPr>
        <p:txBody>
          <a:bodyPr/>
          <a:lstStyle>
            <a:lvl1pPr>
              <a:defRPr>
                <a:solidFill>
                  <a:schemeClr val="accent2"/>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440000"/>
            <a:ext cx="7886700" cy="478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AC5CE3-3B7B-4014-9ECD-899FCE41CCBA}"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1035413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AC5CE3-3B7B-4014-9ECD-899FCE41CCBA}"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101517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28000"/>
          </a:xfrm>
        </p:spPr>
        <p:txBody>
          <a:bodyPr/>
          <a:lstStyle>
            <a:lvl1pPr>
              <a:defRPr>
                <a:solidFill>
                  <a:schemeClr val="accent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28650" y="1440000"/>
            <a:ext cx="3886200" cy="478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40000"/>
            <a:ext cx="3886200" cy="478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AC5CE3-3B7B-4014-9ECD-899FCE41CCBA}"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251624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828000"/>
          </a:xfrm>
        </p:spPr>
        <p:txBody>
          <a:bodyPr/>
          <a:lstStyle>
            <a:lvl1pPr>
              <a:defRPr>
                <a:solidFill>
                  <a:schemeClr val="accent2"/>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9842" y="144000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268000"/>
            <a:ext cx="3868340" cy="392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4000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268000"/>
            <a:ext cx="3887391" cy="392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AC5CE3-3B7B-4014-9ECD-899FCE41CCBA}" type="datetimeFigureOut">
              <a:rPr lang="en-US" smtClean="0"/>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3138889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28000"/>
          </a:xfrm>
        </p:spPr>
        <p:txBody>
          <a:bodyPr/>
          <a:lstStyle>
            <a:lvl1pPr>
              <a:defRPr>
                <a:solidFill>
                  <a:schemeClr val="accent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AC5CE3-3B7B-4014-9ECD-899FCE41CCBA}" type="datetimeFigureOut">
              <a:rPr lang="en-US" smtClean="0"/>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78448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C5CE3-3B7B-4014-9ECD-899FCE41CCBA}" type="datetimeFigureOut">
              <a:rPr lang="en-US" smtClean="0"/>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35559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C5CE3-3B7B-4014-9ECD-899FCE41CCBA}"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961581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C5CE3-3B7B-4014-9ECD-899FCE41CCBA}"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54162C-E6D7-4395-8D6C-43591C34B9D0}" type="slidenum">
              <a:rPr lang="en-US" smtClean="0"/>
              <a:t>‹#›</a:t>
            </a:fld>
            <a:endParaRPr lang="en-US"/>
          </a:p>
        </p:txBody>
      </p:sp>
    </p:spTree>
    <p:extLst>
      <p:ext uri="{BB962C8B-B14F-4D97-AF65-F5344CB8AC3E}">
        <p14:creationId xmlns:p14="http://schemas.microsoft.com/office/powerpoint/2010/main" val="268584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828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440000"/>
            <a:ext cx="7886700" cy="4788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C5CE3-3B7B-4014-9ECD-899FCE41CCBA}" type="datetimeFigureOut">
              <a:rPr lang="en-US" smtClean="0"/>
              <a:t>3/1/2021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4162C-E6D7-4395-8D6C-43591C34B9D0}" type="slidenum">
              <a:rPr lang="en-US" smtClean="0"/>
              <a:t>‹#›</a:t>
            </a:fld>
            <a:endParaRPr lang="en-US"/>
          </a:p>
        </p:txBody>
      </p:sp>
      <p:cxnSp>
        <p:nvCxnSpPr>
          <p:cNvPr id="8" name="Straight Connector 7"/>
          <p:cNvCxnSpPr/>
          <p:nvPr/>
        </p:nvCxnSpPr>
        <p:spPr>
          <a:xfrm>
            <a:off x="0" y="0"/>
            <a:ext cx="9144000" cy="0"/>
          </a:xfrm>
          <a:prstGeom prst="line">
            <a:avLst/>
          </a:prstGeom>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6851737"/>
            <a:ext cx="91440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4933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6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F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finance.yahoo.com/echarts?s=USDAUD=X&amp;t=5d&amp;l=on&amp;z=m&amp;q=l&amp;c=#{&quot;range&quot;:&quot;10y&quot;,&quot;allowChartStacking&quot;:tru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www.nytimes.com/2016/08/31/technology/apple-tax-eu-ireland.html?_r=0" TargetMode="Externa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caliper.com/Video/maptitude-mapping-software/maptitude-demo/maptitude-mapping-software-demo-video.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hyperlink" Target="https://youtu.be/OJRvUjGY6kc"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images-na.ssl-images-amazon.com/images/G/01/Anything/test/images/usa/RFP_3._V516043504_.pdf" TargetMode="External"/><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OJRvUjGY6kc"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notesSlide" Target="../notesSlides/notesSlide17.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wmf"/><Relationship Id="rId11" Type="http://schemas.openxmlformats.org/officeDocument/2006/relationships/image" Target="../media/image23.wmf"/><Relationship Id="rId5" Type="http://schemas.openxmlformats.org/officeDocument/2006/relationships/oleObject" Target="../embeddings/oleObject2.bin"/><Relationship Id="rId10" Type="http://schemas.openxmlformats.org/officeDocument/2006/relationships/oleObject" Target="../embeddings/oleObject5.bin"/><Relationship Id="rId4" Type="http://schemas.openxmlformats.org/officeDocument/2006/relationships/image" Target="../media/image20.png"/><Relationship Id="rId9"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HmFMcZv2xE"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1.w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2.wmf"/><Relationship Id="rId4" Type="http://schemas.openxmlformats.org/officeDocument/2006/relationships/oleObject" Target="../embeddings/oleObject7.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2.wmf"/><Relationship Id="rId4" Type="http://schemas.openxmlformats.org/officeDocument/2006/relationships/oleObject" Target="../embeddings/oleObject8.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3.w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39.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7.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HK" dirty="0"/>
              <a:t>LGT </a:t>
            </a:r>
            <a:r>
              <a:rPr lang="en-HK" dirty="0" smtClean="0"/>
              <a:t>2106</a:t>
            </a:r>
            <a:r>
              <a:rPr lang="en-US" dirty="0"/>
              <a:t>/LGT2B02</a:t>
            </a:r>
            <a:r>
              <a:rPr lang="en-HK" dirty="0"/>
              <a:t/>
            </a:r>
            <a:br>
              <a:rPr lang="en-HK" dirty="0"/>
            </a:br>
            <a:r>
              <a:rPr lang="en-HK" dirty="0"/>
              <a:t>Principles of Operations </a:t>
            </a:r>
            <a:r>
              <a:rPr lang="en-HK" dirty="0" smtClean="0"/>
              <a:t>Management</a:t>
            </a:r>
            <a:r>
              <a:rPr lang="en-HK" dirty="0"/>
              <a:t/>
            </a:r>
            <a:br>
              <a:rPr lang="en-HK" dirty="0"/>
            </a:br>
            <a:endParaRPr lang="en-US" dirty="0"/>
          </a:p>
        </p:txBody>
      </p:sp>
      <p:sp>
        <p:nvSpPr>
          <p:cNvPr id="3" name="Subtitle 2"/>
          <p:cNvSpPr>
            <a:spLocks noGrp="1"/>
          </p:cNvSpPr>
          <p:nvPr>
            <p:ph type="subTitle" idx="1"/>
          </p:nvPr>
        </p:nvSpPr>
        <p:spPr/>
        <p:txBody>
          <a:bodyPr/>
          <a:lstStyle/>
          <a:p>
            <a:endParaRPr lang="en-HK" dirty="0"/>
          </a:p>
          <a:p>
            <a:r>
              <a:rPr lang="en-HK" dirty="0"/>
              <a:t>Lecture 4</a:t>
            </a:r>
          </a:p>
          <a:p>
            <a:r>
              <a:rPr lang="en-HK" dirty="0"/>
              <a:t>Plant Location &amp; Facility Layout</a:t>
            </a:r>
            <a:endParaRPr lang="en-US" dirty="0"/>
          </a:p>
        </p:txBody>
      </p:sp>
    </p:spTree>
    <p:extLst>
      <p:ext uri="{BB962C8B-B14F-4D97-AF65-F5344CB8AC3E}">
        <p14:creationId xmlns:p14="http://schemas.microsoft.com/office/powerpoint/2010/main" val="3670772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Special economic zones</a:t>
            </a:r>
            <a:endParaRPr lang="en-US" dirty="0"/>
          </a:p>
        </p:txBody>
      </p:sp>
      <p:sp>
        <p:nvSpPr>
          <p:cNvPr id="3" name="Content Placeholder 2"/>
          <p:cNvSpPr>
            <a:spLocks noGrp="1"/>
          </p:cNvSpPr>
          <p:nvPr>
            <p:ph idx="1"/>
          </p:nvPr>
        </p:nvSpPr>
        <p:spPr>
          <a:xfrm>
            <a:off x="381000" y="2346552"/>
            <a:ext cx="5827712" cy="4114800"/>
          </a:xfrm>
        </p:spPr>
        <p:txBody>
          <a:bodyPr/>
          <a:lstStyle/>
          <a:p>
            <a:r>
              <a:rPr lang="en-HK" sz="2400" dirty="0"/>
              <a:t>4,300 SEZs in the world</a:t>
            </a:r>
          </a:p>
          <a:p>
            <a:r>
              <a:rPr lang="en-HK" sz="2400" dirty="0"/>
              <a:t>3 out of 4 countries have at least one</a:t>
            </a:r>
            <a:endParaRPr lang="en-US" sz="2400" dirty="0"/>
          </a:p>
          <a:p>
            <a:endParaRPr lang="en-US" sz="2400" dirty="0"/>
          </a:p>
          <a:p>
            <a:r>
              <a:rPr lang="en-US" sz="2400" dirty="0"/>
              <a:t>Tax-and-tariff incentives</a:t>
            </a:r>
          </a:p>
          <a:p>
            <a:r>
              <a:rPr lang="en-US" sz="2400" dirty="0"/>
              <a:t>Streamlined customs procedures </a:t>
            </a:r>
          </a:p>
          <a:p>
            <a:r>
              <a:rPr lang="en-US" sz="2400" dirty="0"/>
              <a:t>Less regulations</a:t>
            </a:r>
          </a:p>
          <a:p>
            <a:pPr marL="0" indent="0">
              <a:buNone/>
            </a:pPr>
            <a:endParaRPr lang="en-HK" sz="2400" dirty="0"/>
          </a:p>
          <a:p>
            <a:pPr marL="0" indent="0">
              <a:buNone/>
            </a:pPr>
            <a:r>
              <a:rPr lang="en-HK" sz="1600" i="1" dirty="0"/>
              <a:t>Source: Economist, 4 Apr 2015</a:t>
            </a:r>
            <a:endParaRPr lang="en-US" sz="1600" i="1" dirty="0"/>
          </a:p>
        </p:txBody>
      </p:sp>
      <p:sp>
        <p:nvSpPr>
          <p:cNvPr id="4" name="Slide Number Placeholder 3"/>
          <p:cNvSpPr>
            <a:spLocks noGrp="1"/>
          </p:cNvSpPr>
          <p:nvPr>
            <p:ph type="sldNum" sz="quarter" idx="12"/>
          </p:nvPr>
        </p:nvSpPr>
        <p:spPr/>
        <p:txBody>
          <a:bodyPr/>
          <a:lstStyle/>
          <a:p>
            <a:pPr>
              <a:defRPr/>
            </a:pPr>
            <a:fld id="{4D68CD06-EB99-4CD3-BF7B-AFA951284738}" type="slidenum">
              <a:rPr lang="en-US" smtClean="0"/>
              <a:pPr>
                <a:defRPr/>
              </a:pPr>
              <a:t>10</a:t>
            </a:fld>
            <a:endParaRPr lang="en-US"/>
          </a:p>
        </p:txBody>
      </p:sp>
      <p:pic>
        <p:nvPicPr>
          <p:cNvPr id="5" name="Picture 4"/>
          <p:cNvPicPr>
            <a:picLocks noChangeAspect="1"/>
          </p:cNvPicPr>
          <p:nvPr/>
        </p:nvPicPr>
        <p:blipFill>
          <a:blip r:embed="rId3"/>
          <a:stretch>
            <a:fillRect/>
          </a:stretch>
        </p:blipFill>
        <p:spPr>
          <a:xfrm>
            <a:off x="6048375" y="1888100"/>
            <a:ext cx="2895600" cy="2381277"/>
          </a:xfrm>
          <a:prstGeom prst="rect">
            <a:avLst/>
          </a:prstGeom>
        </p:spPr>
      </p:pic>
    </p:spTree>
    <p:extLst>
      <p:ext uri="{BB962C8B-B14F-4D97-AF65-F5344CB8AC3E}">
        <p14:creationId xmlns:p14="http://schemas.microsoft.com/office/powerpoint/2010/main" val="4284861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a:t>Quantitative Location Factors</a:t>
            </a:r>
          </a:p>
        </p:txBody>
      </p:sp>
      <p:sp>
        <p:nvSpPr>
          <p:cNvPr id="212995" name="Rectangle 3"/>
          <p:cNvSpPr>
            <a:spLocks noGrp="1" noChangeArrowheads="1"/>
          </p:cNvSpPr>
          <p:nvPr>
            <p:ph idx="1"/>
          </p:nvPr>
        </p:nvSpPr>
        <p:spPr>
          <a:xfrm>
            <a:off x="395288" y="1410990"/>
            <a:ext cx="8353425" cy="4685010"/>
          </a:xfrm>
        </p:spPr>
        <p:txBody>
          <a:bodyPr/>
          <a:lstStyle/>
          <a:p>
            <a:pPr marL="342900" indent="-342900"/>
            <a:r>
              <a:rPr lang="en-US" dirty="0">
                <a:hlinkClick r:id="rId3"/>
              </a:rPr>
              <a:t>Exchange Rates</a:t>
            </a:r>
            <a:endParaRPr lang="en-US" dirty="0"/>
          </a:p>
          <a:p>
            <a:pPr marL="742950" lvl="1" indent="-285750"/>
            <a:r>
              <a:rPr lang="en-US" dirty="0"/>
              <a:t>Variations in rates can have a significant effect on sales and profits.</a:t>
            </a:r>
          </a:p>
          <a:p>
            <a:pPr marL="742950" lvl="1" indent="-285750"/>
            <a:endParaRPr lang="en-US" dirty="0"/>
          </a:p>
          <a:p>
            <a:pPr marL="342900" indent="-342900"/>
            <a:r>
              <a:rPr lang="en-US" dirty="0">
                <a:hlinkClick r:id="rId4" action="ppaction://hlinksldjump"/>
              </a:rPr>
              <a:t>Tax Rates</a:t>
            </a:r>
            <a:endParaRPr lang="en-US" dirty="0"/>
          </a:p>
          <a:p>
            <a:pPr marL="742950" lvl="1" indent="-285750"/>
            <a:r>
              <a:rPr lang="en-US" dirty="0"/>
              <a:t>Taxes vary considerably between countries and within countries.</a:t>
            </a:r>
          </a:p>
          <a:p>
            <a:pPr marL="742950" lvl="1" indent="-285750"/>
            <a:endParaRPr lang="en-US" dirty="0"/>
          </a:p>
          <a:p>
            <a:pPr marL="742950" lvl="1" indent="-285750"/>
            <a:r>
              <a:rPr lang="en-US" dirty="0"/>
              <a:t>All forms of taxes should be considered (property, payroll, inventory, and investment taxes).</a:t>
            </a:r>
          </a:p>
        </p:txBody>
      </p:sp>
    </p:spTree>
    <p:extLst>
      <p:ext uri="{BB962C8B-B14F-4D97-AF65-F5344CB8AC3E}">
        <p14:creationId xmlns:p14="http://schemas.microsoft.com/office/powerpoint/2010/main" val="882103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Profit Tax by Countries</a:t>
            </a:r>
          </a:p>
        </p:txBody>
      </p:sp>
      <p:graphicFrame>
        <p:nvGraphicFramePr>
          <p:cNvPr id="4" name="Content Placeholder 3"/>
          <p:cNvGraphicFramePr>
            <a:graphicFrameLocks noGrp="1"/>
          </p:cNvGraphicFramePr>
          <p:nvPr>
            <p:ph idx="1"/>
          </p:nvPr>
        </p:nvGraphicFramePr>
        <p:xfrm>
          <a:off x="266700" y="1249362"/>
          <a:ext cx="8723968" cy="508553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62819" y="5887562"/>
            <a:ext cx="2557123" cy="369332"/>
          </a:xfrm>
          <a:prstGeom prst="rect">
            <a:avLst/>
          </a:prstGeom>
          <a:noFill/>
        </p:spPr>
        <p:txBody>
          <a:bodyPr wrap="none" rtlCol="0">
            <a:spAutoFit/>
          </a:bodyPr>
          <a:lstStyle/>
          <a:p>
            <a:r>
              <a:rPr lang="en-US" dirty="0"/>
              <a:t>Source: World Bank 2015</a:t>
            </a:r>
          </a:p>
        </p:txBody>
      </p:sp>
      <p:sp>
        <p:nvSpPr>
          <p:cNvPr id="6" name="Rectangle 5">
            <a:hlinkClick r:id="rId4" action="ppaction://hlinksldjump"/>
          </p:cNvPr>
          <p:cNvSpPr/>
          <p:nvPr/>
        </p:nvSpPr>
        <p:spPr>
          <a:xfrm>
            <a:off x="461800" y="1558472"/>
            <a:ext cx="8398987" cy="4040484"/>
          </a:xfrm>
          <a:prstGeom prst="rect">
            <a:avLst/>
          </a:prstGeom>
          <a:solidFill>
            <a:schemeClr val="bg1">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920179" y="6006428"/>
            <a:ext cx="1141171" cy="369332"/>
          </a:xfrm>
          <a:prstGeom prst="rect">
            <a:avLst/>
          </a:prstGeom>
          <a:noFill/>
        </p:spPr>
        <p:txBody>
          <a:bodyPr wrap="square" rtlCol="0">
            <a:spAutoFit/>
          </a:bodyPr>
          <a:lstStyle/>
          <a:p>
            <a:r>
              <a:rPr lang="en-HK" dirty="0">
                <a:hlinkClick r:id="rId5"/>
              </a:rPr>
              <a:t>News</a:t>
            </a:r>
            <a:endParaRPr lang="en-HK" dirty="0"/>
          </a:p>
        </p:txBody>
      </p:sp>
    </p:spTree>
    <p:extLst>
      <p:ext uri="{BB962C8B-B14F-4D97-AF65-F5344CB8AC3E}">
        <p14:creationId xmlns:p14="http://schemas.microsoft.com/office/powerpoint/2010/main" val="2492212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72" name="Rectangle 8"/>
          <p:cNvSpPr>
            <a:spLocks noGrp="1" noChangeArrowheads="1"/>
          </p:cNvSpPr>
          <p:nvPr>
            <p:ph type="title" idx="4294967295"/>
          </p:nvPr>
        </p:nvSpPr>
        <p:spPr>
          <a:xfrm>
            <a:off x="0" y="188913"/>
            <a:ext cx="8496300" cy="576262"/>
          </a:xfrm>
        </p:spPr>
        <p:txBody>
          <a:bodyPr>
            <a:normAutofit fontScale="90000"/>
          </a:bodyPr>
          <a:lstStyle/>
          <a:p>
            <a:r>
              <a:rPr lang="en-US" sz="3600"/>
              <a:t>Geographic Information Systems (GIS)</a:t>
            </a:r>
          </a:p>
        </p:txBody>
      </p:sp>
      <p:pic>
        <p:nvPicPr>
          <p:cNvPr id="318473" name="Picture 9" descr="Map"/>
          <p:cNvPicPr>
            <a:picLocks noChangeAspect="1" noChangeArrowheads="1"/>
          </p:cNvPicPr>
          <p:nvPr/>
        </p:nvPicPr>
        <p:blipFill>
          <a:blip r:embed="rId3" cstate="print">
            <a:extLst>
              <a:ext uri="{28A0092B-C50C-407E-A947-70E740481C1C}">
                <a14:useLocalDpi xmlns:a14="http://schemas.microsoft.com/office/drawing/2010/main" val="0"/>
              </a:ext>
            </a:extLst>
          </a:blip>
          <a:srcRect r="6003"/>
          <a:stretch>
            <a:fillRect/>
          </a:stretch>
        </p:blipFill>
        <p:spPr bwMode="auto">
          <a:xfrm>
            <a:off x="3463925" y="836613"/>
            <a:ext cx="5680075"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74" name="Text Box 10"/>
          <p:cNvSpPr txBox="1">
            <a:spLocks noChangeArrowheads="1"/>
          </p:cNvSpPr>
          <p:nvPr/>
        </p:nvSpPr>
        <p:spPr bwMode="auto">
          <a:xfrm>
            <a:off x="158750" y="2133600"/>
            <a:ext cx="3405188"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6700" indent="-266700">
              <a:defRPr>
                <a:solidFill>
                  <a:schemeClr val="tx1"/>
                </a:solidFill>
                <a:latin typeface="Arial" pitchFamily="34" charset="0"/>
                <a:cs typeface="Arial" pitchFamily="34" charset="0"/>
              </a:defRPr>
            </a:lvl1pPr>
            <a:lvl2pPr marL="800100" indent="-342900">
              <a:defRPr>
                <a:solidFill>
                  <a:schemeClr val="tx1"/>
                </a:solidFill>
                <a:latin typeface="Arial" pitchFamily="34" charset="0"/>
                <a:cs typeface="Arial" pitchFamily="34" charset="0"/>
              </a:defRPr>
            </a:lvl2pPr>
            <a:lvl3pPr marL="1311275" indent="-342900">
              <a:defRPr>
                <a:solidFill>
                  <a:schemeClr val="tx1"/>
                </a:solidFill>
                <a:latin typeface="Arial" pitchFamily="34" charset="0"/>
                <a:cs typeface="Arial" pitchFamily="34" charset="0"/>
              </a:defRPr>
            </a:lvl3pPr>
            <a:lvl4pPr marL="1833563" indent="-342900">
              <a:defRPr>
                <a:solidFill>
                  <a:schemeClr val="tx1"/>
                </a:solidFill>
                <a:latin typeface="Arial" pitchFamily="34" charset="0"/>
                <a:cs typeface="Arial" pitchFamily="34" charset="0"/>
              </a:defRPr>
            </a:lvl4pPr>
            <a:lvl5pPr marL="2355850" indent="-342900">
              <a:defRPr>
                <a:solidFill>
                  <a:schemeClr val="tx1"/>
                </a:solidFill>
                <a:latin typeface="Arial" pitchFamily="34" charset="0"/>
                <a:cs typeface="Arial" pitchFamily="34" charset="0"/>
              </a:defRPr>
            </a:lvl5pPr>
            <a:lvl6pPr marL="2813050" indent="-342900" fontAlgn="base">
              <a:spcBef>
                <a:spcPct val="0"/>
              </a:spcBef>
              <a:spcAft>
                <a:spcPct val="0"/>
              </a:spcAft>
              <a:defRPr>
                <a:solidFill>
                  <a:schemeClr val="tx1"/>
                </a:solidFill>
                <a:latin typeface="Arial" pitchFamily="34" charset="0"/>
                <a:cs typeface="Arial" pitchFamily="34" charset="0"/>
              </a:defRPr>
            </a:lvl6pPr>
            <a:lvl7pPr marL="3270250" indent="-342900" fontAlgn="base">
              <a:spcBef>
                <a:spcPct val="0"/>
              </a:spcBef>
              <a:spcAft>
                <a:spcPct val="0"/>
              </a:spcAft>
              <a:defRPr>
                <a:solidFill>
                  <a:schemeClr val="tx1"/>
                </a:solidFill>
                <a:latin typeface="Arial" pitchFamily="34" charset="0"/>
                <a:cs typeface="Arial" pitchFamily="34" charset="0"/>
              </a:defRPr>
            </a:lvl7pPr>
            <a:lvl8pPr marL="3727450" indent="-342900" fontAlgn="base">
              <a:spcBef>
                <a:spcPct val="0"/>
              </a:spcBef>
              <a:spcAft>
                <a:spcPct val="0"/>
              </a:spcAft>
              <a:defRPr>
                <a:solidFill>
                  <a:schemeClr val="tx1"/>
                </a:solidFill>
                <a:latin typeface="Arial" pitchFamily="34" charset="0"/>
                <a:cs typeface="Arial" pitchFamily="34" charset="0"/>
              </a:defRPr>
            </a:lvl8pPr>
            <a:lvl9pPr marL="4184650" indent="-342900" fontAlgn="base">
              <a:spcBef>
                <a:spcPct val="0"/>
              </a:spcBef>
              <a:spcAft>
                <a:spcPct val="0"/>
              </a:spcAft>
              <a:defRPr>
                <a:solidFill>
                  <a:schemeClr val="tx1"/>
                </a:solidFill>
                <a:latin typeface="Arial" pitchFamily="34" charset="0"/>
                <a:cs typeface="Arial" pitchFamily="34" charset="0"/>
              </a:defRPr>
            </a:lvl9pPr>
          </a:lstStyle>
          <a:p>
            <a:endParaRPr lang="en-US" sz="2000" dirty="0"/>
          </a:p>
          <a:p>
            <a:pPr>
              <a:buFontTx/>
              <a:buAutoNum type="arabicPeriod"/>
            </a:pPr>
            <a:r>
              <a:rPr lang="en-US" sz="2000" dirty="0">
                <a:solidFill>
                  <a:schemeClr val="tx1">
                    <a:lumMod val="60000"/>
                    <a:lumOff val="40000"/>
                  </a:schemeClr>
                </a:solidFill>
              </a:rPr>
              <a:t>Within 50 miles of a commercial airport.</a:t>
            </a:r>
          </a:p>
          <a:p>
            <a:pPr>
              <a:buFontTx/>
              <a:buAutoNum type="arabicPeriod"/>
            </a:pPr>
            <a:endParaRPr lang="en-US" sz="2000" dirty="0">
              <a:solidFill>
                <a:schemeClr val="tx1">
                  <a:lumMod val="60000"/>
                  <a:lumOff val="40000"/>
                </a:schemeClr>
              </a:solidFill>
            </a:endParaRPr>
          </a:p>
          <a:p>
            <a:pPr>
              <a:buFontTx/>
              <a:buAutoNum type="arabicPeriod"/>
            </a:pPr>
            <a:r>
              <a:rPr lang="en-US" sz="2000" dirty="0">
                <a:solidFill>
                  <a:schemeClr val="tx1">
                    <a:lumMod val="60000"/>
                    <a:lumOff val="40000"/>
                  </a:schemeClr>
                </a:solidFill>
              </a:rPr>
              <a:t>With more than 5000 workforce.</a:t>
            </a:r>
          </a:p>
          <a:p>
            <a:pPr>
              <a:buFontTx/>
              <a:buAutoNum type="arabicPeriod"/>
            </a:pPr>
            <a:endParaRPr lang="en-US" sz="2000" dirty="0">
              <a:solidFill>
                <a:schemeClr val="tx1">
                  <a:lumMod val="60000"/>
                  <a:lumOff val="40000"/>
                </a:schemeClr>
              </a:solidFill>
            </a:endParaRPr>
          </a:p>
          <a:p>
            <a:pPr>
              <a:buFontTx/>
              <a:buAutoNum type="arabicPeriod"/>
            </a:pPr>
            <a:r>
              <a:rPr lang="en-US" sz="2000" dirty="0">
                <a:solidFill>
                  <a:schemeClr val="tx1">
                    <a:lumMod val="60000"/>
                    <a:lumOff val="40000"/>
                  </a:schemeClr>
                </a:solidFill>
              </a:rPr>
              <a:t>Within 5 miles of a 230-kVolt transmission line.</a:t>
            </a:r>
          </a:p>
          <a:p>
            <a:pPr>
              <a:buFontTx/>
              <a:buAutoNum type="arabicPeriod"/>
            </a:pPr>
            <a:endParaRPr lang="en-US" sz="2000" dirty="0">
              <a:solidFill>
                <a:schemeClr val="tx1">
                  <a:lumMod val="60000"/>
                  <a:lumOff val="40000"/>
                </a:schemeClr>
              </a:solidFill>
            </a:endParaRPr>
          </a:p>
          <a:p>
            <a:pPr>
              <a:buFontTx/>
              <a:buAutoNum type="arabicPeriod"/>
            </a:pPr>
            <a:r>
              <a:rPr lang="en-US" sz="2000" dirty="0">
                <a:solidFill>
                  <a:schemeClr val="tx1">
                    <a:lumMod val="60000"/>
                    <a:lumOff val="40000"/>
                  </a:schemeClr>
                </a:solidFill>
              </a:rPr>
              <a:t>Within 5 miles of a 12-inch or larger gas line.</a:t>
            </a:r>
          </a:p>
          <a:p>
            <a:pPr>
              <a:buFontTx/>
              <a:buAutoNum type="arabicPeriod"/>
            </a:pPr>
            <a:endParaRPr lang="en-US" sz="2000" dirty="0"/>
          </a:p>
        </p:txBody>
      </p:sp>
      <p:sp>
        <p:nvSpPr>
          <p:cNvPr id="318475" name="Rectangle 11"/>
          <p:cNvSpPr>
            <a:spLocks noChangeArrowheads="1"/>
          </p:cNvSpPr>
          <p:nvPr/>
        </p:nvSpPr>
        <p:spPr bwMode="auto">
          <a:xfrm>
            <a:off x="107950" y="1341438"/>
            <a:ext cx="33845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i="1" dirty="0"/>
              <a:t>Locating a new power generation facility:</a:t>
            </a:r>
          </a:p>
        </p:txBody>
      </p:sp>
    </p:spTree>
    <p:extLst>
      <p:ext uri="{BB962C8B-B14F-4D97-AF65-F5344CB8AC3E}">
        <p14:creationId xmlns:p14="http://schemas.microsoft.com/office/powerpoint/2010/main" val="1030680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4313"/>
            <a:ext cx="8029575" cy="1462087"/>
          </a:xfrm>
        </p:spPr>
        <p:txBody>
          <a:bodyPr/>
          <a:lstStyle/>
          <a:p>
            <a:r>
              <a:rPr lang="en-US" sz="3600" dirty="0" smtClean="0"/>
              <a:t>Geographic information systems (GIS)</a:t>
            </a:r>
            <a:endParaRPr lang="en-US" sz="3600" dirty="0"/>
          </a:p>
        </p:txBody>
      </p:sp>
      <p:sp>
        <p:nvSpPr>
          <p:cNvPr id="5" name="TextBox 4"/>
          <p:cNvSpPr txBox="1"/>
          <p:nvPr/>
        </p:nvSpPr>
        <p:spPr>
          <a:xfrm>
            <a:off x="838200" y="6019800"/>
            <a:ext cx="5715000" cy="461665"/>
          </a:xfrm>
          <a:prstGeom prst="rect">
            <a:avLst/>
          </a:prstGeom>
          <a:noFill/>
        </p:spPr>
        <p:txBody>
          <a:bodyPr wrap="square" rtlCol="0">
            <a:spAutoFit/>
          </a:bodyPr>
          <a:lstStyle/>
          <a:p>
            <a:r>
              <a:rPr lang="en-US" sz="1200" dirty="0" smtClean="0">
                <a:hlinkClick r:id="rId2"/>
              </a:rPr>
              <a:t>http://www.caliper.com/Video/maptitude-mapping-software/maptitude-demo/maptitude-mapping-software-demo-video.html</a:t>
            </a:r>
            <a:r>
              <a:rPr lang="en-US" sz="1200" dirty="0" smtClean="0"/>
              <a:t> </a:t>
            </a:r>
            <a:endParaRPr lang="en-US" sz="1200" dirty="0"/>
          </a:p>
        </p:txBody>
      </p:sp>
      <p:sp>
        <p:nvSpPr>
          <p:cNvPr id="6" name="Slide Number Placeholder 5"/>
          <p:cNvSpPr>
            <a:spLocks noGrp="1"/>
          </p:cNvSpPr>
          <p:nvPr>
            <p:ph type="sldNum" sz="quarter" idx="12"/>
          </p:nvPr>
        </p:nvSpPr>
        <p:spPr/>
        <p:txBody>
          <a:bodyPr/>
          <a:lstStyle/>
          <a:p>
            <a:pPr>
              <a:defRPr/>
            </a:pPr>
            <a:fld id="{4D68CD06-EB99-4CD3-BF7B-AFA951284738}" type="slidenum">
              <a:rPr lang="en-US" smtClean="0"/>
              <a:pPr>
                <a:defRPr/>
              </a:pPr>
              <a:t>14</a:t>
            </a:fld>
            <a:endParaRPr lang="en-US"/>
          </a:p>
        </p:txBody>
      </p:sp>
      <p:pic>
        <p:nvPicPr>
          <p:cNvPr id="3" name="Picture 2" descr="Maptitude map sites with calculated demographics"/>
          <p:cNvPicPr>
            <a:picLocks noChangeAspect="1" noChangeArrowheads="1"/>
          </p:cNvPicPr>
          <p:nvPr/>
        </p:nvPicPr>
        <p:blipFill>
          <a:blip r:embed="rId3" cstate="print"/>
          <a:srcRect/>
          <a:stretch>
            <a:fillRect/>
          </a:stretch>
        </p:blipFill>
        <p:spPr bwMode="auto">
          <a:xfrm>
            <a:off x="914400" y="2057400"/>
            <a:ext cx="6667500" cy="3810000"/>
          </a:xfrm>
          <a:prstGeom prst="rect">
            <a:avLst/>
          </a:prstGeom>
          <a:noFill/>
        </p:spPr>
      </p:pic>
    </p:spTree>
    <p:extLst>
      <p:ext uri="{BB962C8B-B14F-4D97-AF65-F5344CB8AC3E}">
        <p14:creationId xmlns:p14="http://schemas.microsoft.com/office/powerpoint/2010/main" val="2082935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533400" y="448478"/>
            <a:ext cx="8077200" cy="685800"/>
          </a:xfrm>
        </p:spPr>
        <p:txBody>
          <a:bodyPr/>
          <a:lstStyle/>
          <a:p>
            <a:r>
              <a:rPr lang="en-US" dirty="0"/>
              <a:t>Evaluating Potential Locations</a:t>
            </a:r>
          </a:p>
        </p:txBody>
      </p:sp>
      <p:sp>
        <p:nvSpPr>
          <p:cNvPr id="227331" name="Rectangle 3"/>
          <p:cNvSpPr>
            <a:spLocks noGrp="1" noChangeArrowheads="1"/>
          </p:cNvSpPr>
          <p:nvPr>
            <p:ph idx="1"/>
          </p:nvPr>
        </p:nvSpPr>
        <p:spPr>
          <a:xfrm>
            <a:off x="295308" y="1199467"/>
            <a:ext cx="8496300" cy="4985693"/>
          </a:xfrm>
        </p:spPr>
        <p:txBody>
          <a:bodyPr/>
          <a:lstStyle/>
          <a:p>
            <a:pPr marL="231775" indent="-231775"/>
            <a:r>
              <a:rPr lang="en-US" dirty="0"/>
              <a:t>Factor Rating System</a:t>
            </a:r>
          </a:p>
          <a:p>
            <a:pPr marL="798513" lvl="1" indent="-452438">
              <a:spcBef>
                <a:spcPts val="0"/>
              </a:spcBef>
              <a:spcAft>
                <a:spcPts val="2400"/>
              </a:spcAft>
              <a:buFontTx/>
              <a:buAutoNum type="arabicPeriod"/>
            </a:pPr>
            <a:r>
              <a:rPr lang="en-US" dirty="0"/>
              <a:t>Identify the specific criteria or factors to be considered.</a:t>
            </a:r>
          </a:p>
          <a:p>
            <a:pPr marL="798513" lvl="1" indent="-452438">
              <a:spcBef>
                <a:spcPts val="0"/>
              </a:spcBef>
              <a:spcAft>
                <a:spcPts val="2400"/>
              </a:spcAft>
              <a:buFontTx/>
              <a:buAutoNum type="arabicPeriod"/>
            </a:pPr>
            <a:r>
              <a:rPr lang="en-US" dirty="0"/>
              <a:t>Assign a weight to each factor.</a:t>
            </a:r>
          </a:p>
          <a:p>
            <a:pPr marL="798513" lvl="1" indent="-452438">
              <a:spcBef>
                <a:spcPts val="0"/>
              </a:spcBef>
              <a:spcAft>
                <a:spcPts val="2400"/>
              </a:spcAft>
              <a:buFontTx/>
              <a:buAutoNum type="arabicPeriod"/>
            </a:pPr>
            <a:r>
              <a:rPr lang="en-US" dirty="0"/>
              <a:t>Select a common scale for rating each factor.</a:t>
            </a:r>
          </a:p>
          <a:p>
            <a:pPr marL="798513" lvl="1" indent="-452438">
              <a:spcBef>
                <a:spcPts val="0"/>
              </a:spcBef>
              <a:spcAft>
                <a:spcPts val="2400"/>
              </a:spcAft>
              <a:buFontTx/>
              <a:buAutoNum type="arabicPeriod"/>
            </a:pPr>
            <a:r>
              <a:rPr lang="en-US" dirty="0"/>
              <a:t>Rate each potential location on each of the factors.</a:t>
            </a:r>
          </a:p>
          <a:p>
            <a:pPr marL="798513" lvl="1" indent="-452438">
              <a:spcBef>
                <a:spcPts val="0"/>
              </a:spcBef>
              <a:spcAft>
                <a:spcPts val="2400"/>
              </a:spcAft>
              <a:buFontTx/>
              <a:buAutoNum type="arabicPeriod"/>
            </a:pPr>
            <a:r>
              <a:rPr lang="en-US" dirty="0"/>
              <a:t>Multiply each factor’s score by its weight.</a:t>
            </a:r>
          </a:p>
          <a:p>
            <a:pPr marL="798513" lvl="1" indent="-452438">
              <a:spcBef>
                <a:spcPts val="0"/>
              </a:spcBef>
              <a:spcAft>
                <a:spcPts val="2400"/>
              </a:spcAft>
              <a:buFontTx/>
              <a:buAutoNum type="arabicPeriod"/>
            </a:pPr>
            <a:r>
              <a:rPr lang="en-US" dirty="0"/>
              <a:t>Sum the weighted scores and select the location with the highest score.</a:t>
            </a:r>
          </a:p>
        </p:txBody>
      </p:sp>
    </p:spTree>
    <p:extLst>
      <p:ext uri="{BB962C8B-B14F-4D97-AF65-F5344CB8AC3E}">
        <p14:creationId xmlns:p14="http://schemas.microsoft.com/office/powerpoint/2010/main" val="2043857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t>Factor-Rating System Example</a:t>
            </a:r>
          </a:p>
        </p:txBody>
      </p:sp>
      <p:sp>
        <p:nvSpPr>
          <p:cNvPr id="229379" name="Rectangle 3"/>
          <p:cNvSpPr>
            <a:spLocks noGrp="1" noChangeArrowheads="1"/>
          </p:cNvSpPr>
          <p:nvPr>
            <p:ph idx="1"/>
          </p:nvPr>
        </p:nvSpPr>
        <p:spPr>
          <a:xfrm>
            <a:off x="214864" y="1093455"/>
            <a:ext cx="7772400" cy="657225"/>
          </a:xfrm>
        </p:spPr>
        <p:txBody>
          <a:bodyPr/>
          <a:lstStyle/>
          <a:p>
            <a:pPr marL="342900" indent="-342900"/>
            <a:r>
              <a:rPr lang="en-US" dirty="0"/>
              <a:t>The Low-Credit Card Interest Bank</a:t>
            </a:r>
          </a:p>
        </p:txBody>
      </p:sp>
      <p:graphicFrame>
        <p:nvGraphicFramePr>
          <p:cNvPr id="229380" name="Object 4"/>
          <p:cNvGraphicFramePr>
            <a:graphicFrameLocks noChangeAspect="1"/>
          </p:cNvGraphicFramePr>
          <p:nvPr/>
        </p:nvGraphicFramePr>
        <p:xfrm>
          <a:off x="179388" y="1557338"/>
          <a:ext cx="8713787" cy="3852862"/>
        </p:xfrm>
        <a:graphic>
          <a:graphicData uri="http://schemas.openxmlformats.org/presentationml/2006/ole">
            <mc:AlternateContent xmlns:mc="http://schemas.openxmlformats.org/markup-compatibility/2006">
              <mc:Choice xmlns:v="urn:schemas-microsoft-com:vml" Requires="v">
                <p:oleObj spid="_x0000_s1091" name="Document" r:id="rId4" imgW="6019800" imgH="2663952" progId="Word.Document.8">
                  <p:embed/>
                </p:oleObj>
              </mc:Choice>
              <mc:Fallback>
                <p:oleObj name="Document" r:id="rId4" imgW="6019800" imgH="2663952" progId="Word.Document.8">
                  <p:embed/>
                  <p:pic>
                    <p:nvPicPr>
                      <p:cNvPr id="22938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557338"/>
                        <a:ext cx="8713787" cy="385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9381" name="Text Box 5"/>
          <p:cNvSpPr txBox="1">
            <a:spLocks noChangeArrowheads="1"/>
          </p:cNvSpPr>
          <p:nvPr/>
        </p:nvSpPr>
        <p:spPr bwMode="auto">
          <a:xfrm>
            <a:off x="4101064" y="5458584"/>
            <a:ext cx="49422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dirty="0"/>
              <a:t>According to the factor rating system: </a:t>
            </a:r>
            <a:r>
              <a:rPr lang="en-US" sz="2400" i="1" dirty="0" smtClean="0"/>
              <a:t/>
            </a:r>
            <a:br>
              <a:rPr lang="en-US" sz="2400" i="1" dirty="0" smtClean="0"/>
            </a:br>
            <a:r>
              <a:rPr lang="en-US" sz="2400" i="1" dirty="0" smtClean="0"/>
              <a:t>Site </a:t>
            </a:r>
            <a:r>
              <a:rPr lang="en-US" sz="2400" i="1" dirty="0"/>
              <a:t>A </a:t>
            </a:r>
            <a:r>
              <a:rPr lang="en-US" sz="2400" i="1" dirty="0" smtClean="0"/>
              <a:t>or Site B should be selected?</a:t>
            </a:r>
            <a:endParaRPr lang="en-US" sz="2400" i="1" dirty="0"/>
          </a:p>
        </p:txBody>
      </p:sp>
    </p:spTree>
    <p:extLst>
      <p:ext uri="{BB962C8B-B14F-4D97-AF65-F5344CB8AC3E}">
        <p14:creationId xmlns:p14="http://schemas.microsoft.com/office/powerpoint/2010/main" val="326899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29381"/>
                                        </p:tgtEl>
                                        <p:attrNameLst>
                                          <p:attrName>style.visibility</p:attrName>
                                        </p:attrNameLst>
                                      </p:cBhvr>
                                      <p:to>
                                        <p:strVal val="visible"/>
                                      </p:to>
                                    </p:set>
                                    <p:animEffect transition="in" filter="strips(downRight)">
                                      <p:cBhvr>
                                        <p:cTn id="7" dur="500"/>
                                        <p:tgtEl>
                                          <p:spTgt spid="229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Amazon HQ2</a:t>
            </a:r>
            <a:endParaRPr lang="en-US" dirty="0"/>
          </a:p>
        </p:txBody>
      </p:sp>
      <p:sp>
        <p:nvSpPr>
          <p:cNvPr id="4" name="Slide Number Placeholder 3"/>
          <p:cNvSpPr>
            <a:spLocks noGrp="1"/>
          </p:cNvSpPr>
          <p:nvPr>
            <p:ph type="sldNum" sz="quarter" idx="12"/>
          </p:nvPr>
        </p:nvSpPr>
        <p:spPr/>
        <p:txBody>
          <a:bodyPr/>
          <a:lstStyle/>
          <a:p>
            <a:pPr>
              <a:defRPr/>
            </a:pPr>
            <a:fld id="{4D68CD06-EB99-4CD3-BF7B-AFA951284738}" type="slidenum">
              <a:rPr lang="en-US" smtClean="0"/>
              <a:pPr>
                <a:defRPr/>
              </a:pPr>
              <a:t>17</a:t>
            </a:fld>
            <a:endParaRPr lang="en-US"/>
          </a:p>
        </p:txBody>
      </p:sp>
      <p:pic>
        <p:nvPicPr>
          <p:cNvPr id="5" name="Picture 4"/>
          <p:cNvPicPr>
            <a:picLocks noChangeAspect="1"/>
          </p:cNvPicPr>
          <p:nvPr/>
        </p:nvPicPr>
        <p:blipFill>
          <a:blip r:embed="rId2"/>
          <a:stretch>
            <a:fillRect/>
          </a:stretch>
        </p:blipFill>
        <p:spPr>
          <a:xfrm>
            <a:off x="1371600" y="1981200"/>
            <a:ext cx="6121706" cy="3672874"/>
          </a:xfrm>
          <a:prstGeom prst="rect">
            <a:avLst/>
          </a:prstGeom>
        </p:spPr>
      </p:pic>
      <p:sp>
        <p:nvSpPr>
          <p:cNvPr id="6" name="Rectangle 5"/>
          <p:cNvSpPr/>
          <p:nvPr/>
        </p:nvSpPr>
        <p:spPr>
          <a:xfrm>
            <a:off x="1363717" y="5825907"/>
            <a:ext cx="4046484" cy="276999"/>
          </a:xfrm>
          <a:prstGeom prst="rect">
            <a:avLst/>
          </a:prstGeom>
        </p:spPr>
        <p:txBody>
          <a:bodyPr wrap="square">
            <a:spAutoFit/>
          </a:bodyPr>
          <a:lstStyle/>
          <a:p>
            <a:r>
              <a:rPr lang="en-US" sz="1200" dirty="0">
                <a:hlinkClick r:id="rId3"/>
              </a:rPr>
              <a:t>https://youtu.be/OJRvUjGY6kc</a:t>
            </a:r>
            <a:r>
              <a:rPr lang="en-US" sz="1200" dirty="0"/>
              <a:t> </a:t>
            </a:r>
          </a:p>
        </p:txBody>
      </p:sp>
    </p:spTree>
    <p:extLst>
      <p:ext uri="{BB962C8B-B14F-4D97-AF65-F5344CB8AC3E}">
        <p14:creationId xmlns:p14="http://schemas.microsoft.com/office/powerpoint/2010/main" val="2891599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D68CD06-EB99-4CD3-BF7B-AFA951284738}" type="slidenum">
              <a:rPr lang="en-US" smtClean="0"/>
              <a:pPr>
                <a:defRPr/>
              </a:pPr>
              <a:t>18</a:t>
            </a:fld>
            <a:endParaRPr lang="en-US"/>
          </a:p>
        </p:txBody>
      </p:sp>
      <p:pic>
        <p:nvPicPr>
          <p:cNvPr id="5" name="Picture 4"/>
          <p:cNvPicPr>
            <a:picLocks noChangeAspect="1"/>
          </p:cNvPicPr>
          <p:nvPr/>
        </p:nvPicPr>
        <p:blipFill>
          <a:blip r:embed="rId2"/>
          <a:stretch>
            <a:fillRect/>
          </a:stretch>
        </p:blipFill>
        <p:spPr>
          <a:xfrm>
            <a:off x="762000" y="1905000"/>
            <a:ext cx="7920936" cy="4103800"/>
          </a:xfrm>
          <a:prstGeom prst="rect">
            <a:avLst/>
          </a:prstGeom>
        </p:spPr>
      </p:pic>
      <p:sp>
        <p:nvSpPr>
          <p:cNvPr id="2" name="Rectangle 1"/>
          <p:cNvSpPr/>
          <p:nvPr/>
        </p:nvSpPr>
        <p:spPr>
          <a:xfrm>
            <a:off x="914400" y="5864609"/>
            <a:ext cx="7239000" cy="261610"/>
          </a:xfrm>
          <a:prstGeom prst="rect">
            <a:avLst/>
          </a:prstGeom>
        </p:spPr>
        <p:txBody>
          <a:bodyPr wrap="square">
            <a:spAutoFit/>
          </a:bodyPr>
          <a:lstStyle/>
          <a:p>
            <a:r>
              <a:rPr lang="en-US" sz="1100" dirty="0">
                <a:hlinkClick r:id="rId3"/>
              </a:rPr>
              <a:t>https://images-na.ssl-images-amazon.com/images/G/01/Anything/test/images/usa/RFP_3._V516043504_.pdf</a:t>
            </a:r>
            <a:r>
              <a:rPr lang="en-US" sz="1100" dirty="0"/>
              <a:t> </a:t>
            </a:r>
          </a:p>
        </p:txBody>
      </p:sp>
    </p:spTree>
    <p:extLst>
      <p:ext uri="{BB962C8B-B14F-4D97-AF65-F5344CB8AC3E}">
        <p14:creationId xmlns:p14="http://schemas.microsoft.com/office/powerpoint/2010/main" val="38000371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Amazon HQ2</a:t>
            </a:r>
            <a:endParaRPr lang="en-US" dirty="0"/>
          </a:p>
        </p:txBody>
      </p:sp>
      <p:sp>
        <p:nvSpPr>
          <p:cNvPr id="4" name="Slide Number Placeholder 3"/>
          <p:cNvSpPr>
            <a:spLocks noGrp="1"/>
          </p:cNvSpPr>
          <p:nvPr>
            <p:ph type="sldNum" sz="quarter" idx="12"/>
          </p:nvPr>
        </p:nvSpPr>
        <p:spPr/>
        <p:txBody>
          <a:bodyPr/>
          <a:lstStyle/>
          <a:p>
            <a:pPr>
              <a:defRPr/>
            </a:pPr>
            <a:fld id="{4D68CD06-EB99-4CD3-BF7B-AFA951284738}" type="slidenum">
              <a:rPr lang="en-US" smtClean="0"/>
              <a:pPr>
                <a:defRPr/>
              </a:pPr>
              <a:t>19</a:t>
            </a:fld>
            <a:endParaRPr lang="en-US"/>
          </a:p>
        </p:txBody>
      </p:sp>
      <p:pic>
        <p:nvPicPr>
          <p:cNvPr id="5" name="Picture 4"/>
          <p:cNvPicPr>
            <a:picLocks noChangeAspect="1"/>
          </p:cNvPicPr>
          <p:nvPr/>
        </p:nvPicPr>
        <p:blipFill>
          <a:blip r:embed="rId2"/>
          <a:stretch>
            <a:fillRect/>
          </a:stretch>
        </p:blipFill>
        <p:spPr>
          <a:xfrm>
            <a:off x="1371600" y="1981200"/>
            <a:ext cx="6121706" cy="3672874"/>
          </a:xfrm>
          <a:prstGeom prst="rect">
            <a:avLst/>
          </a:prstGeom>
        </p:spPr>
      </p:pic>
      <p:sp>
        <p:nvSpPr>
          <p:cNvPr id="6" name="Rectangle 5"/>
          <p:cNvSpPr/>
          <p:nvPr/>
        </p:nvSpPr>
        <p:spPr>
          <a:xfrm>
            <a:off x="1363717" y="5825907"/>
            <a:ext cx="4046484" cy="276999"/>
          </a:xfrm>
          <a:prstGeom prst="rect">
            <a:avLst/>
          </a:prstGeom>
        </p:spPr>
        <p:txBody>
          <a:bodyPr wrap="square">
            <a:spAutoFit/>
          </a:bodyPr>
          <a:lstStyle/>
          <a:p>
            <a:r>
              <a:rPr lang="en-US" sz="1200" dirty="0">
                <a:hlinkClick r:id="rId3"/>
              </a:rPr>
              <a:t>https://youtu.be/OJRvUjGY6kc</a:t>
            </a:r>
            <a:r>
              <a:rPr lang="en-US" sz="1200" dirty="0"/>
              <a:t> </a:t>
            </a:r>
          </a:p>
        </p:txBody>
      </p:sp>
      <p:sp>
        <p:nvSpPr>
          <p:cNvPr id="3" name="Oval 2"/>
          <p:cNvSpPr/>
          <p:nvPr/>
        </p:nvSpPr>
        <p:spPr bwMode="auto">
          <a:xfrm>
            <a:off x="6400800" y="4267200"/>
            <a:ext cx="990600" cy="228600"/>
          </a:xfrm>
          <a:prstGeom prst="ellipse">
            <a:avLst/>
          </a:prstGeom>
          <a:no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3466182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D68CD06-EB99-4CD3-BF7B-AFA951284738}" type="slidenum">
              <a:rPr lang="en-US" smtClean="0"/>
              <a:pPr>
                <a:defRPr/>
              </a:pPr>
              <a:t>2</a:t>
            </a:fld>
            <a:endParaRPr lang="en-US"/>
          </a:p>
        </p:txBody>
      </p:sp>
      <p:pic>
        <p:nvPicPr>
          <p:cNvPr id="5" name="Picture 4"/>
          <p:cNvPicPr>
            <a:picLocks noChangeAspect="1"/>
          </p:cNvPicPr>
          <p:nvPr/>
        </p:nvPicPr>
        <p:blipFill>
          <a:blip r:embed="rId2"/>
          <a:stretch>
            <a:fillRect/>
          </a:stretch>
        </p:blipFill>
        <p:spPr>
          <a:xfrm>
            <a:off x="5883985" y="4191000"/>
            <a:ext cx="3162300" cy="2023872"/>
          </a:xfrm>
          <a:prstGeom prst="rect">
            <a:avLst/>
          </a:prstGeom>
        </p:spPr>
      </p:pic>
      <p:pic>
        <p:nvPicPr>
          <p:cNvPr id="6" name="Picture 5"/>
          <p:cNvPicPr>
            <a:picLocks noChangeAspect="1"/>
          </p:cNvPicPr>
          <p:nvPr/>
        </p:nvPicPr>
        <p:blipFill>
          <a:blip r:embed="rId3"/>
          <a:stretch>
            <a:fillRect/>
          </a:stretch>
        </p:blipFill>
        <p:spPr>
          <a:xfrm>
            <a:off x="3117925" y="2278952"/>
            <a:ext cx="2781300" cy="2169414"/>
          </a:xfrm>
          <a:prstGeom prst="rect">
            <a:avLst/>
          </a:prstGeom>
        </p:spPr>
      </p:pic>
      <p:pic>
        <p:nvPicPr>
          <p:cNvPr id="7" name="Picture 6"/>
          <p:cNvPicPr>
            <a:picLocks noChangeAspect="1"/>
          </p:cNvPicPr>
          <p:nvPr/>
        </p:nvPicPr>
        <p:blipFill>
          <a:blip r:embed="rId4"/>
          <a:stretch>
            <a:fillRect/>
          </a:stretch>
        </p:blipFill>
        <p:spPr>
          <a:xfrm>
            <a:off x="152400" y="228600"/>
            <a:ext cx="2980765" cy="2133600"/>
          </a:xfrm>
          <a:prstGeom prst="rect">
            <a:avLst/>
          </a:prstGeom>
        </p:spPr>
      </p:pic>
      <p:sp>
        <p:nvSpPr>
          <p:cNvPr id="8" name="TextBox 7"/>
          <p:cNvSpPr txBox="1"/>
          <p:nvPr/>
        </p:nvSpPr>
        <p:spPr>
          <a:xfrm>
            <a:off x="918883" y="2362200"/>
            <a:ext cx="1371600" cy="369332"/>
          </a:xfrm>
          <a:prstGeom prst="rect">
            <a:avLst/>
          </a:prstGeom>
          <a:noFill/>
        </p:spPr>
        <p:txBody>
          <a:bodyPr wrap="square" rtlCol="0">
            <a:spAutoFit/>
          </a:bodyPr>
          <a:lstStyle/>
          <a:p>
            <a:pPr algn="ctr"/>
            <a:r>
              <a:rPr lang="en-HK" dirty="0"/>
              <a:t>location</a:t>
            </a:r>
            <a:endParaRPr lang="en-US" dirty="0"/>
          </a:p>
        </p:txBody>
      </p:sp>
      <p:sp>
        <p:nvSpPr>
          <p:cNvPr id="9" name="TextBox 8"/>
          <p:cNvSpPr txBox="1"/>
          <p:nvPr/>
        </p:nvSpPr>
        <p:spPr>
          <a:xfrm>
            <a:off x="6779335" y="6172997"/>
            <a:ext cx="1371600" cy="646331"/>
          </a:xfrm>
          <a:prstGeom prst="rect">
            <a:avLst/>
          </a:prstGeom>
          <a:noFill/>
        </p:spPr>
        <p:txBody>
          <a:bodyPr wrap="square" rtlCol="0">
            <a:spAutoFit/>
          </a:bodyPr>
          <a:lstStyle/>
          <a:p>
            <a:pPr algn="ctr"/>
            <a:r>
              <a:rPr lang="en-HK" dirty="0"/>
              <a:t>Facility layout</a:t>
            </a:r>
            <a:endParaRPr lang="en-US" dirty="0"/>
          </a:p>
        </p:txBody>
      </p:sp>
      <p:sp>
        <p:nvSpPr>
          <p:cNvPr id="10" name="TextBox 9"/>
          <p:cNvSpPr txBox="1"/>
          <p:nvPr/>
        </p:nvSpPr>
        <p:spPr>
          <a:xfrm>
            <a:off x="3778579" y="4448366"/>
            <a:ext cx="1371600" cy="646331"/>
          </a:xfrm>
          <a:prstGeom prst="rect">
            <a:avLst/>
          </a:prstGeom>
          <a:noFill/>
        </p:spPr>
        <p:txBody>
          <a:bodyPr wrap="square" rtlCol="0">
            <a:spAutoFit/>
          </a:bodyPr>
          <a:lstStyle/>
          <a:p>
            <a:pPr algn="ctr"/>
            <a:r>
              <a:rPr lang="en-HK" dirty="0"/>
              <a:t>Service layout</a:t>
            </a:r>
            <a:endParaRPr lang="en-US" dirty="0"/>
          </a:p>
        </p:txBody>
      </p:sp>
    </p:spTree>
    <p:extLst>
      <p:ext uri="{BB962C8B-B14F-4D97-AF65-F5344CB8AC3E}">
        <p14:creationId xmlns:p14="http://schemas.microsoft.com/office/powerpoint/2010/main" val="3279957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dirty="0"/>
              <a:t>Evaluating Potential Locations (cont’d)</a:t>
            </a:r>
          </a:p>
        </p:txBody>
      </p:sp>
      <p:sp>
        <p:nvSpPr>
          <p:cNvPr id="231427" name="Rectangle 3"/>
          <p:cNvSpPr>
            <a:spLocks noGrp="1" noChangeArrowheads="1"/>
          </p:cNvSpPr>
          <p:nvPr>
            <p:ph idx="1"/>
          </p:nvPr>
        </p:nvSpPr>
        <p:spPr>
          <a:xfrm>
            <a:off x="250825" y="1284203"/>
            <a:ext cx="8642350" cy="4811797"/>
          </a:xfrm>
        </p:spPr>
        <p:txBody>
          <a:bodyPr/>
          <a:lstStyle/>
          <a:p>
            <a:pPr marL="533400" indent="-533400"/>
            <a:r>
              <a:rPr lang="en-US" dirty="0"/>
              <a:t>Center of Gravity Method</a:t>
            </a:r>
          </a:p>
          <a:p>
            <a:pPr marL="957263" lvl="1" indent="-500063"/>
            <a:r>
              <a:rPr lang="en-US" dirty="0"/>
              <a:t>Used to determine the optimal location of a facility based on minimizing the transportation costs between where the goods are produced and where they are sold or redistributed.</a:t>
            </a:r>
          </a:p>
          <a:p>
            <a:pPr marL="957263" lvl="1" indent="-500063">
              <a:buFont typeface="Wingdings" pitchFamily="2" charset="2"/>
              <a:buAutoNum type="arabicPeriod"/>
            </a:pPr>
            <a:endParaRPr lang="en-US" dirty="0"/>
          </a:p>
          <a:p>
            <a:pPr marL="957263" lvl="1" indent="-500063">
              <a:spcBef>
                <a:spcPts val="0"/>
              </a:spcBef>
              <a:spcAft>
                <a:spcPts val="1200"/>
              </a:spcAft>
              <a:buFont typeface="Wingdings" pitchFamily="2" charset="2"/>
              <a:buAutoNum type="arabicPeriod"/>
            </a:pPr>
            <a:r>
              <a:rPr lang="en-US" dirty="0"/>
              <a:t>Locate each existing operation on an X and Y coordinate grid map.</a:t>
            </a:r>
          </a:p>
          <a:p>
            <a:pPr marL="957263" lvl="1" indent="-500063">
              <a:spcBef>
                <a:spcPts val="0"/>
              </a:spcBef>
              <a:spcAft>
                <a:spcPts val="1200"/>
              </a:spcAft>
              <a:buFont typeface="Wingdings" pitchFamily="2" charset="2"/>
              <a:buAutoNum type="arabicPeriod"/>
            </a:pPr>
            <a:r>
              <a:rPr lang="en-US" dirty="0"/>
              <a:t>Calculate X coordinate of center of gravity</a:t>
            </a:r>
          </a:p>
          <a:p>
            <a:pPr marL="957263" lvl="1" indent="-500063">
              <a:spcBef>
                <a:spcPts val="0"/>
              </a:spcBef>
              <a:spcAft>
                <a:spcPts val="1200"/>
              </a:spcAft>
              <a:buFont typeface="Wingdings" pitchFamily="2" charset="2"/>
              <a:buAutoNum type="arabicPeriod"/>
            </a:pPr>
            <a:r>
              <a:rPr lang="en-US" dirty="0"/>
              <a:t>Calculate Y coordinate of center of gravity</a:t>
            </a:r>
          </a:p>
          <a:p>
            <a:pPr marL="957263" lvl="1" indent="-500063">
              <a:buFont typeface="Wingdings" pitchFamily="2" charset="2"/>
              <a:buAutoNum type="arabicPeriod"/>
            </a:pPr>
            <a:endParaRPr lang="en-US" dirty="0"/>
          </a:p>
        </p:txBody>
      </p:sp>
    </p:spTree>
    <p:extLst>
      <p:ext uri="{BB962C8B-B14F-4D97-AF65-F5344CB8AC3E}">
        <p14:creationId xmlns:p14="http://schemas.microsoft.com/office/powerpoint/2010/main" val="31661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42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42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14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dirty="0"/>
              <a:t>Center of Gravity Formulas</a:t>
            </a:r>
          </a:p>
        </p:txBody>
      </p:sp>
      <p:sp>
        <p:nvSpPr>
          <p:cNvPr id="5" name="Text Box 3"/>
          <p:cNvSpPr txBox="1">
            <a:spLocks noChangeArrowheads="1"/>
          </p:cNvSpPr>
          <p:nvPr/>
        </p:nvSpPr>
        <p:spPr bwMode="auto">
          <a:xfrm>
            <a:off x="990600" y="4550223"/>
            <a:ext cx="7086600" cy="1399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862013" algn="l"/>
              </a:tabLst>
              <a:defRPr>
                <a:solidFill>
                  <a:schemeClr val="tx1"/>
                </a:solidFill>
                <a:latin typeface="Arial" pitchFamily="34" charset="0"/>
                <a:cs typeface="Arial" pitchFamily="34" charset="0"/>
              </a:defRPr>
            </a:lvl1pPr>
            <a:lvl2pPr>
              <a:tabLst>
                <a:tab pos="862013" algn="l"/>
              </a:tabLst>
              <a:defRPr>
                <a:solidFill>
                  <a:schemeClr val="tx1"/>
                </a:solidFill>
                <a:latin typeface="Arial" pitchFamily="34" charset="0"/>
                <a:cs typeface="Arial" pitchFamily="34" charset="0"/>
              </a:defRPr>
            </a:lvl2pPr>
            <a:lvl3pPr>
              <a:tabLst>
                <a:tab pos="862013" algn="l"/>
              </a:tabLst>
              <a:defRPr>
                <a:solidFill>
                  <a:schemeClr val="tx1"/>
                </a:solidFill>
                <a:latin typeface="Arial" pitchFamily="34" charset="0"/>
                <a:cs typeface="Arial" pitchFamily="34" charset="0"/>
              </a:defRPr>
            </a:lvl3pPr>
            <a:lvl4pPr>
              <a:tabLst>
                <a:tab pos="862013" algn="l"/>
              </a:tabLst>
              <a:defRPr>
                <a:solidFill>
                  <a:schemeClr val="tx1"/>
                </a:solidFill>
                <a:latin typeface="Arial" pitchFamily="34" charset="0"/>
                <a:cs typeface="Arial" pitchFamily="34" charset="0"/>
              </a:defRPr>
            </a:lvl4pPr>
            <a:lvl5pPr>
              <a:tabLst>
                <a:tab pos="862013" algn="l"/>
              </a:tabLst>
              <a:defRPr>
                <a:solidFill>
                  <a:schemeClr val="tx1"/>
                </a:solidFill>
                <a:latin typeface="Arial" pitchFamily="34" charset="0"/>
                <a:cs typeface="Arial" pitchFamily="34" charset="0"/>
              </a:defRPr>
            </a:lvl5pPr>
            <a:lvl6pPr fontAlgn="base">
              <a:spcBef>
                <a:spcPct val="0"/>
              </a:spcBef>
              <a:spcAft>
                <a:spcPct val="0"/>
              </a:spcAft>
              <a:tabLst>
                <a:tab pos="862013" algn="l"/>
              </a:tabLst>
              <a:defRPr>
                <a:solidFill>
                  <a:schemeClr val="tx1"/>
                </a:solidFill>
                <a:latin typeface="Arial" pitchFamily="34" charset="0"/>
                <a:cs typeface="Arial" pitchFamily="34" charset="0"/>
              </a:defRPr>
            </a:lvl6pPr>
            <a:lvl7pPr fontAlgn="base">
              <a:spcBef>
                <a:spcPct val="0"/>
              </a:spcBef>
              <a:spcAft>
                <a:spcPct val="0"/>
              </a:spcAft>
              <a:tabLst>
                <a:tab pos="862013" algn="l"/>
              </a:tabLst>
              <a:defRPr>
                <a:solidFill>
                  <a:schemeClr val="tx1"/>
                </a:solidFill>
                <a:latin typeface="Arial" pitchFamily="34" charset="0"/>
                <a:cs typeface="Arial" pitchFamily="34" charset="0"/>
              </a:defRPr>
            </a:lvl7pPr>
            <a:lvl8pPr fontAlgn="base">
              <a:spcBef>
                <a:spcPct val="0"/>
              </a:spcBef>
              <a:spcAft>
                <a:spcPct val="0"/>
              </a:spcAft>
              <a:tabLst>
                <a:tab pos="862013" algn="l"/>
              </a:tabLst>
              <a:defRPr>
                <a:solidFill>
                  <a:schemeClr val="tx1"/>
                </a:solidFill>
                <a:latin typeface="Arial" pitchFamily="34" charset="0"/>
                <a:cs typeface="Arial" pitchFamily="34" charset="0"/>
              </a:defRPr>
            </a:lvl8pPr>
            <a:lvl9pPr fontAlgn="base">
              <a:spcBef>
                <a:spcPct val="0"/>
              </a:spcBef>
              <a:spcAft>
                <a:spcPct val="0"/>
              </a:spcAft>
              <a:tabLst>
                <a:tab pos="862013" algn="l"/>
              </a:tabLst>
              <a:defRPr>
                <a:solidFill>
                  <a:schemeClr val="tx1"/>
                </a:solidFill>
                <a:latin typeface="Arial" pitchFamily="34" charset="0"/>
                <a:cs typeface="Arial" pitchFamily="34" charset="0"/>
              </a:defRPr>
            </a:lvl9pPr>
          </a:lstStyle>
          <a:p>
            <a:pPr>
              <a:lnSpc>
                <a:spcPct val="145000"/>
              </a:lnSpc>
              <a:spcBef>
                <a:spcPct val="50000"/>
              </a:spcBef>
              <a:spcAft>
                <a:spcPct val="10000"/>
              </a:spcAft>
            </a:pPr>
            <a:r>
              <a:rPr lang="en-US" b="1" i="1" dirty="0">
                <a:latin typeface="Times New Roman" pitchFamily="18" charset="0"/>
              </a:rPr>
              <a:t>d</a:t>
            </a:r>
            <a:r>
              <a:rPr lang="en-US" sz="2800" b="1" i="1" baseline="-25000" dirty="0">
                <a:latin typeface="Times New Roman" pitchFamily="18" charset="0"/>
              </a:rPr>
              <a:t>ix</a:t>
            </a:r>
            <a:r>
              <a:rPr lang="en-US" dirty="0">
                <a:latin typeface="Times New Roman" pitchFamily="18" charset="0"/>
              </a:rPr>
              <a:t> =	X coordinate of the </a:t>
            </a:r>
            <a:r>
              <a:rPr lang="en-US" i="1" dirty="0" err="1">
                <a:latin typeface="Times New Roman" pitchFamily="18" charset="0"/>
              </a:rPr>
              <a:t>i</a:t>
            </a:r>
            <a:r>
              <a:rPr lang="en-US" baseline="30000" dirty="0" err="1">
                <a:latin typeface="Times New Roman" pitchFamily="18" charset="0"/>
              </a:rPr>
              <a:t>th</a:t>
            </a:r>
            <a:r>
              <a:rPr lang="en-US" dirty="0">
                <a:latin typeface="Times New Roman" pitchFamily="18" charset="0"/>
              </a:rPr>
              <a:t> location</a:t>
            </a:r>
            <a:br>
              <a:rPr lang="en-US" dirty="0">
                <a:latin typeface="Times New Roman" pitchFamily="18" charset="0"/>
              </a:rPr>
            </a:br>
            <a:r>
              <a:rPr lang="en-US" b="1" i="1" dirty="0" err="1">
                <a:latin typeface="Times New Roman" pitchFamily="18" charset="0"/>
              </a:rPr>
              <a:t>d</a:t>
            </a:r>
            <a:r>
              <a:rPr lang="en-US" sz="2800" b="1" i="1" baseline="-25000" dirty="0" err="1">
                <a:latin typeface="Times New Roman" pitchFamily="18" charset="0"/>
              </a:rPr>
              <a:t>iy</a:t>
            </a:r>
            <a:r>
              <a:rPr lang="en-US" dirty="0">
                <a:latin typeface="Times New Roman" pitchFamily="18" charset="0"/>
              </a:rPr>
              <a:t> =	Y coordinate of the</a:t>
            </a:r>
            <a:r>
              <a:rPr lang="en-US" i="1" dirty="0">
                <a:latin typeface="Times New Roman" pitchFamily="18" charset="0"/>
              </a:rPr>
              <a:t> </a:t>
            </a:r>
            <a:r>
              <a:rPr lang="en-US" i="1" dirty="0" err="1">
                <a:latin typeface="Times New Roman" pitchFamily="18" charset="0"/>
              </a:rPr>
              <a:t>i</a:t>
            </a:r>
            <a:r>
              <a:rPr lang="en-US" baseline="30000" dirty="0" err="1">
                <a:latin typeface="Times New Roman" pitchFamily="18" charset="0"/>
              </a:rPr>
              <a:t>th</a:t>
            </a:r>
            <a:r>
              <a:rPr lang="en-US" dirty="0">
                <a:latin typeface="Times New Roman" pitchFamily="18" charset="0"/>
              </a:rPr>
              <a:t> location</a:t>
            </a:r>
            <a:br>
              <a:rPr lang="en-US" dirty="0">
                <a:latin typeface="Times New Roman" pitchFamily="18" charset="0"/>
              </a:rPr>
            </a:br>
            <a:r>
              <a:rPr lang="en-US" b="1" i="1" dirty="0">
                <a:latin typeface="Times New Roman" pitchFamily="18" charset="0"/>
              </a:rPr>
              <a:t>V</a:t>
            </a:r>
            <a:r>
              <a:rPr lang="en-US" sz="2800" b="1" i="1" baseline="-25000" dirty="0">
                <a:latin typeface="Times New Roman" pitchFamily="18" charset="0"/>
              </a:rPr>
              <a:t>i</a:t>
            </a:r>
            <a:r>
              <a:rPr lang="en-US" sz="3600" i="1" baseline="-25000" dirty="0">
                <a:latin typeface="Times New Roman" pitchFamily="18" charset="0"/>
              </a:rPr>
              <a:t> </a:t>
            </a:r>
            <a:r>
              <a:rPr lang="en-US" dirty="0">
                <a:latin typeface="Times New Roman" pitchFamily="18" charset="0"/>
              </a:rPr>
              <a:t>=	Volume of goods transported to the </a:t>
            </a:r>
            <a:r>
              <a:rPr lang="en-US" i="1" dirty="0" err="1">
                <a:latin typeface="Times New Roman" pitchFamily="18" charset="0"/>
              </a:rPr>
              <a:t>i</a:t>
            </a:r>
            <a:r>
              <a:rPr lang="en-US" baseline="30000" dirty="0" err="1">
                <a:latin typeface="Times New Roman" pitchFamily="18" charset="0"/>
              </a:rPr>
              <a:t>th</a:t>
            </a:r>
            <a:r>
              <a:rPr lang="en-US" dirty="0">
                <a:latin typeface="Times New Roman" pitchFamily="18" charset="0"/>
              </a:rPr>
              <a:t> location</a:t>
            </a:r>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600200"/>
            <a:ext cx="30321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1558925"/>
            <a:ext cx="3048000"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3">
            <a:extLst>
              <a:ext uri="{FF2B5EF4-FFF2-40B4-BE49-F238E27FC236}">
                <a16:creationId xmlns:a16="http://schemas.microsoft.com/office/drawing/2014/main" id="{B7B67CB9-0597-4A09-8DEC-DE02110F7A10}"/>
              </a:ext>
            </a:extLst>
          </p:cNvPr>
          <p:cNvSpPr txBox="1">
            <a:spLocks noChangeArrowheads="1"/>
          </p:cNvSpPr>
          <p:nvPr/>
        </p:nvSpPr>
        <p:spPr bwMode="auto">
          <a:xfrm>
            <a:off x="990600" y="3353253"/>
            <a:ext cx="7086600" cy="99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862013" algn="l"/>
              </a:tabLst>
              <a:defRPr>
                <a:solidFill>
                  <a:schemeClr val="tx1"/>
                </a:solidFill>
                <a:latin typeface="Arial" pitchFamily="34" charset="0"/>
                <a:cs typeface="Arial" pitchFamily="34" charset="0"/>
              </a:defRPr>
            </a:lvl1pPr>
            <a:lvl2pPr>
              <a:tabLst>
                <a:tab pos="862013" algn="l"/>
              </a:tabLst>
              <a:defRPr>
                <a:solidFill>
                  <a:schemeClr val="tx1"/>
                </a:solidFill>
                <a:latin typeface="Arial" pitchFamily="34" charset="0"/>
                <a:cs typeface="Arial" pitchFamily="34" charset="0"/>
              </a:defRPr>
            </a:lvl2pPr>
            <a:lvl3pPr>
              <a:tabLst>
                <a:tab pos="862013" algn="l"/>
              </a:tabLst>
              <a:defRPr>
                <a:solidFill>
                  <a:schemeClr val="tx1"/>
                </a:solidFill>
                <a:latin typeface="Arial" pitchFamily="34" charset="0"/>
                <a:cs typeface="Arial" pitchFamily="34" charset="0"/>
              </a:defRPr>
            </a:lvl3pPr>
            <a:lvl4pPr>
              <a:tabLst>
                <a:tab pos="862013" algn="l"/>
              </a:tabLst>
              <a:defRPr>
                <a:solidFill>
                  <a:schemeClr val="tx1"/>
                </a:solidFill>
                <a:latin typeface="Arial" pitchFamily="34" charset="0"/>
                <a:cs typeface="Arial" pitchFamily="34" charset="0"/>
              </a:defRPr>
            </a:lvl4pPr>
            <a:lvl5pPr>
              <a:tabLst>
                <a:tab pos="862013" algn="l"/>
              </a:tabLst>
              <a:defRPr>
                <a:solidFill>
                  <a:schemeClr val="tx1"/>
                </a:solidFill>
                <a:latin typeface="Arial" pitchFamily="34" charset="0"/>
                <a:cs typeface="Arial" pitchFamily="34" charset="0"/>
              </a:defRPr>
            </a:lvl5pPr>
            <a:lvl6pPr fontAlgn="base">
              <a:spcBef>
                <a:spcPct val="0"/>
              </a:spcBef>
              <a:spcAft>
                <a:spcPct val="0"/>
              </a:spcAft>
              <a:tabLst>
                <a:tab pos="862013" algn="l"/>
              </a:tabLst>
              <a:defRPr>
                <a:solidFill>
                  <a:schemeClr val="tx1"/>
                </a:solidFill>
                <a:latin typeface="Arial" pitchFamily="34" charset="0"/>
                <a:cs typeface="Arial" pitchFamily="34" charset="0"/>
              </a:defRPr>
            </a:lvl6pPr>
            <a:lvl7pPr fontAlgn="base">
              <a:spcBef>
                <a:spcPct val="0"/>
              </a:spcBef>
              <a:spcAft>
                <a:spcPct val="0"/>
              </a:spcAft>
              <a:tabLst>
                <a:tab pos="862013" algn="l"/>
              </a:tabLst>
              <a:defRPr>
                <a:solidFill>
                  <a:schemeClr val="tx1"/>
                </a:solidFill>
                <a:latin typeface="Arial" pitchFamily="34" charset="0"/>
                <a:cs typeface="Arial" pitchFamily="34" charset="0"/>
              </a:defRPr>
            </a:lvl7pPr>
            <a:lvl8pPr fontAlgn="base">
              <a:spcBef>
                <a:spcPct val="0"/>
              </a:spcBef>
              <a:spcAft>
                <a:spcPct val="0"/>
              </a:spcAft>
              <a:tabLst>
                <a:tab pos="862013" algn="l"/>
              </a:tabLst>
              <a:defRPr>
                <a:solidFill>
                  <a:schemeClr val="tx1"/>
                </a:solidFill>
                <a:latin typeface="Arial" pitchFamily="34" charset="0"/>
                <a:cs typeface="Arial" pitchFamily="34" charset="0"/>
              </a:defRPr>
            </a:lvl8pPr>
            <a:lvl9pPr fontAlgn="base">
              <a:spcBef>
                <a:spcPct val="0"/>
              </a:spcBef>
              <a:spcAft>
                <a:spcPct val="0"/>
              </a:spcAft>
              <a:tabLst>
                <a:tab pos="862013" algn="l"/>
              </a:tabLst>
              <a:defRPr>
                <a:solidFill>
                  <a:schemeClr val="tx1"/>
                </a:solidFill>
                <a:latin typeface="Arial" pitchFamily="34" charset="0"/>
                <a:cs typeface="Arial" pitchFamily="34" charset="0"/>
              </a:defRPr>
            </a:lvl9pPr>
          </a:lstStyle>
          <a:p>
            <a:pPr>
              <a:lnSpc>
                <a:spcPct val="145000"/>
              </a:lnSpc>
              <a:spcBef>
                <a:spcPct val="50000"/>
              </a:spcBef>
              <a:spcAft>
                <a:spcPct val="10000"/>
              </a:spcAft>
            </a:pPr>
            <a:r>
              <a:rPr lang="en-US" b="1" i="1" dirty="0" err="1">
                <a:latin typeface="Times New Roman" pitchFamily="18" charset="0"/>
              </a:rPr>
              <a:t>C</a:t>
            </a:r>
            <a:r>
              <a:rPr lang="en-US" sz="2800" b="1" i="1" baseline="-25000" dirty="0" err="1">
                <a:latin typeface="Times New Roman" pitchFamily="18" charset="0"/>
              </a:rPr>
              <a:t>x</a:t>
            </a:r>
            <a:r>
              <a:rPr lang="en-US" sz="3600" baseline="-25000" dirty="0">
                <a:latin typeface="Times New Roman" pitchFamily="18" charset="0"/>
              </a:rPr>
              <a:t> </a:t>
            </a:r>
            <a:r>
              <a:rPr lang="en-US" dirty="0">
                <a:latin typeface="Times New Roman" pitchFamily="18" charset="0"/>
              </a:rPr>
              <a:t>=	X coordinate of the center of gravity</a:t>
            </a:r>
            <a:br>
              <a:rPr lang="en-US" dirty="0">
                <a:latin typeface="Times New Roman" pitchFamily="18" charset="0"/>
              </a:rPr>
            </a:br>
            <a:r>
              <a:rPr lang="en-US" b="1" i="1" dirty="0">
                <a:latin typeface="Times New Roman" pitchFamily="18" charset="0"/>
              </a:rPr>
              <a:t>C</a:t>
            </a:r>
            <a:r>
              <a:rPr lang="en-US" sz="2800" b="1" i="1" baseline="-25000" dirty="0">
                <a:latin typeface="Times New Roman" pitchFamily="18" charset="0"/>
              </a:rPr>
              <a:t>y</a:t>
            </a:r>
            <a:r>
              <a:rPr lang="en-US" dirty="0">
                <a:latin typeface="Times New Roman" pitchFamily="18" charset="0"/>
              </a:rPr>
              <a:t> =	Y coordinate of the center of gravity</a:t>
            </a:r>
          </a:p>
        </p:txBody>
      </p:sp>
    </p:spTree>
    <p:extLst>
      <p:ext uri="{BB962C8B-B14F-4D97-AF65-F5344CB8AC3E}">
        <p14:creationId xmlns:p14="http://schemas.microsoft.com/office/powerpoint/2010/main" val="421251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sz="3600" dirty="0"/>
              <a:t>Plant Location Methodology: Example</a:t>
            </a:r>
            <a:endParaRPr lang="en-US" dirty="0"/>
          </a:p>
        </p:txBody>
      </p:sp>
      <p:sp>
        <p:nvSpPr>
          <p:cNvPr id="8" name="Rectangle 6"/>
          <p:cNvSpPr txBox="1">
            <a:spLocks noChangeArrowheads="1"/>
          </p:cNvSpPr>
          <p:nvPr/>
        </p:nvSpPr>
        <p:spPr bwMode="auto">
          <a:xfrm>
            <a:off x="100181" y="1058509"/>
            <a:ext cx="8761412"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488" tIns="44450" rIns="90488" bIns="4445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Clr>
                <a:srgbClr val="7F7F7F"/>
              </a:buClr>
              <a:buFont typeface="Arial" panose="020B0604020202020204" pitchFamily="34" charset="0"/>
              <a:buChar char="•"/>
              <a:defRPr sz="2800" kern="1200">
                <a:solidFill>
                  <a:srgbClr val="3B3838"/>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3B3838"/>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3B3838"/>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3B3838"/>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3B3838"/>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SzPct val="100000"/>
              <a:buFont typeface="Wingdings" pitchFamily="2" charset="2"/>
              <a:buChar char="Ø"/>
            </a:pPr>
            <a:r>
              <a:rPr lang="en-US" sz="2000" dirty="0">
                <a:solidFill>
                  <a:schemeClr val="tx1"/>
                </a:solidFill>
              </a:rPr>
              <a:t>Centroid method example</a:t>
            </a:r>
          </a:p>
          <a:p>
            <a:pPr marL="742950" lvl="1" indent="-285750">
              <a:buFont typeface="Wingdings" pitchFamily="2" charset="2"/>
              <a:buChar char="v"/>
            </a:pPr>
            <a:r>
              <a:rPr lang="en-US" sz="1800" dirty="0">
                <a:solidFill>
                  <a:schemeClr val="tx1">
                    <a:lumMod val="60000"/>
                    <a:lumOff val="40000"/>
                  </a:schemeClr>
                </a:solidFill>
              </a:rPr>
              <a:t>The </a:t>
            </a:r>
            <a:r>
              <a:rPr lang="en-US" sz="1800" dirty="0" err="1">
                <a:solidFill>
                  <a:schemeClr val="tx1">
                    <a:lumMod val="60000"/>
                    <a:lumOff val="40000"/>
                  </a:schemeClr>
                </a:solidFill>
              </a:rPr>
              <a:t>HiOctane</a:t>
            </a:r>
            <a:r>
              <a:rPr lang="en-US" sz="1800" dirty="0">
                <a:solidFill>
                  <a:schemeClr val="tx1">
                    <a:lumMod val="60000"/>
                    <a:lumOff val="40000"/>
                  </a:schemeClr>
                </a:solidFill>
              </a:rPr>
              <a:t> Refining Company needs to locate an intermediate holding facility between its refining plant in Long Beach and its major distributors.</a:t>
            </a:r>
            <a:r>
              <a:rPr lang="en-US" sz="2000" dirty="0">
                <a:solidFill>
                  <a:schemeClr val="tx1">
                    <a:lumMod val="60000"/>
                    <a:lumOff val="40000"/>
                  </a:schemeClr>
                </a:solidFill>
              </a:rPr>
              <a:t> </a:t>
            </a:r>
          </a:p>
        </p:txBody>
      </p:sp>
      <p:sp>
        <p:nvSpPr>
          <p:cNvPr id="9" name="Rectangle 5"/>
          <p:cNvSpPr>
            <a:spLocks noChangeArrowheads="1"/>
          </p:cNvSpPr>
          <p:nvPr/>
        </p:nvSpPr>
        <p:spPr bwMode="auto">
          <a:xfrm>
            <a:off x="200058" y="5314790"/>
            <a:ext cx="8816975" cy="766877"/>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square" lIns="90488" tIns="44450" rIns="90488" bIns="44450">
            <a:spAutoFit/>
          </a:bodyPr>
          <a:lstStyle/>
          <a:p>
            <a:pPr eaLnBrk="0" hangingPunct="0"/>
            <a:r>
              <a:rPr lang="en-US" sz="2200" b="1" dirty="0">
                <a:solidFill>
                  <a:schemeClr val="bg1"/>
                </a:solidFill>
              </a:rPr>
              <a:t>Question: What is the best location for the intermediate holding facility considering only distances and quantities shipped per month?</a:t>
            </a:r>
          </a:p>
        </p:txBody>
      </p:sp>
      <p:grpSp>
        <p:nvGrpSpPr>
          <p:cNvPr id="10" name="Group 7"/>
          <p:cNvGrpSpPr>
            <a:grpSpLocks/>
          </p:cNvGrpSpPr>
          <p:nvPr/>
        </p:nvGrpSpPr>
        <p:grpSpPr bwMode="auto">
          <a:xfrm>
            <a:off x="5362575" y="2416175"/>
            <a:ext cx="3551238" cy="2468563"/>
            <a:chOff x="3038" y="1803"/>
            <a:chExt cx="2237" cy="1555"/>
          </a:xfrm>
        </p:grpSpPr>
        <p:sp>
          <p:nvSpPr>
            <p:cNvPr id="11" name="AutoShape 8"/>
            <p:cNvSpPr>
              <a:spLocks noChangeAspect="1" noChangeArrowheads="1" noTextEdit="1"/>
            </p:cNvSpPr>
            <p:nvPr/>
          </p:nvSpPr>
          <p:spPr bwMode="auto">
            <a:xfrm>
              <a:off x="3038" y="1803"/>
              <a:ext cx="2237"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 name="Rectangle 9"/>
            <p:cNvSpPr>
              <a:spLocks noChangeArrowheads="1"/>
            </p:cNvSpPr>
            <p:nvPr/>
          </p:nvSpPr>
          <p:spPr bwMode="auto">
            <a:xfrm>
              <a:off x="3070" y="1835"/>
              <a:ext cx="2157" cy="1475"/>
            </a:xfrm>
            <a:prstGeom prst="rect">
              <a:avLst/>
            </a:prstGeom>
            <a:solidFill>
              <a:srgbClr val="A6F6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 name="Rectangle 10"/>
            <p:cNvSpPr>
              <a:spLocks noChangeArrowheads="1"/>
            </p:cNvSpPr>
            <p:nvPr/>
          </p:nvSpPr>
          <p:spPr bwMode="auto">
            <a:xfrm>
              <a:off x="3102" y="1846"/>
              <a:ext cx="5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700">
                  <a:solidFill>
                    <a:srgbClr val="000000"/>
                  </a:solidFill>
                  <a:latin typeface="Times New Roman" pitchFamily="18" charset="0"/>
                </a:rPr>
                <a:t>Locations</a:t>
              </a:r>
              <a:endParaRPr lang="en-US">
                <a:latin typeface="Times New Roman" pitchFamily="18" charset="0"/>
              </a:endParaRPr>
            </a:p>
          </p:txBody>
        </p:sp>
        <p:sp>
          <p:nvSpPr>
            <p:cNvPr id="14" name="Rectangle 11"/>
            <p:cNvSpPr>
              <a:spLocks noChangeArrowheads="1"/>
            </p:cNvSpPr>
            <p:nvPr/>
          </p:nvSpPr>
          <p:spPr bwMode="auto">
            <a:xfrm>
              <a:off x="4057" y="1846"/>
              <a:ext cx="114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Gallons of Gasoline per Month (000,000)</a:t>
              </a:r>
              <a:endParaRPr lang="en-US">
                <a:latin typeface="Times New Roman" pitchFamily="18" charset="0"/>
              </a:endParaRPr>
            </a:p>
          </p:txBody>
        </p:sp>
        <p:sp>
          <p:nvSpPr>
            <p:cNvPr id="15" name="Rectangle 12"/>
            <p:cNvSpPr>
              <a:spLocks noChangeArrowheads="1"/>
            </p:cNvSpPr>
            <p:nvPr/>
          </p:nvSpPr>
          <p:spPr bwMode="auto">
            <a:xfrm>
              <a:off x="3121" y="2239"/>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Long Beach</a:t>
              </a:r>
              <a:endParaRPr lang="en-US">
                <a:latin typeface="Times New Roman" pitchFamily="18" charset="0"/>
              </a:endParaRPr>
            </a:p>
          </p:txBody>
        </p:sp>
        <p:sp>
          <p:nvSpPr>
            <p:cNvPr id="16" name="Rectangle 13"/>
            <p:cNvSpPr>
              <a:spLocks noChangeArrowheads="1"/>
            </p:cNvSpPr>
            <p:nvPr/>
          </p:nvSpPr>
          <p:spPr bwMode="auto">
            <a:xfrm>
              <a:off x="4557" y="2239"/>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1500</a:t>
              </a:r>
              <a:endParaRPr lang="en-US">
                <a:latin typeface="Times New Roman" pitchFamily="18" charset="0"/>
              </a:endParaRPr>
            </a:p>
          </p:txBody>
        </p:sp>
        <p:sp>
          <p:nvSpPr>
            <p:cNvPr id="17" name="Rectangle 14"/>
            <p:cNvSpPr>
              <a:spLocks noChangeArrowheads="1"/>
            </p:cNvSpPr>
            <p:nvPr/>
          </p:nvSpPr>
          <p:spPr bwMode="auto">
            <a:xfrm>
              <a:off x="3121" y="2456"/>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Anaheim</a:t>
              </a:r>
              <a:endParaRPr lang="en-US">
                <a:latin typeface="Times New Roman" pitchFamily="18" charset="0"/>
              </a:endParaRPr>
            </a:p>
          </p:txBody>
        </p:sp>
        <p:sp>
          <p:nvSpPr>
            <p:cNvPr id="18" name="Rectangle 15"/>
            <p:cNvSpPr>
              <a:spLocks noChangeArrowheads="1"/>
            </p:cNvSpPr>
            <p:nvPr/>
          </p:nvSpPr>
          <p:spPr bwMode="auto">
            <a:xfrm>
              <a:off x="4557" y="2456"/>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250</a:t>
              </a:r>
              <a:endParaRPr lang="en-US">
                <a:latin typeface="Times New Roman" pitchFamily="18" charset="0"/>
              </a:endParaRPr>
            </a:p>
          </p:txBody>
        </p:sp>
        <p:sp>
          <p:nvSpPr>
            <p:cNvPr id="19" name="Rectangle 16"/>
            <p:cNvSpPr>
              <a:spLocks noChangeArrowheads="1"/>
            </p:cNvSpPr>
            <p:nvPr/>
          </p:nvSpPr>
          <p:spPr bwMode="auto">
            <a:xfrm>
              <a:off x="3121" y="3102"/>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Thousand Oaks</a:t>
              </a:r>
              <a:endParaRPr lang="en-US">
                <a:latin typeface="Times New Roman" pitchFamily="18" charset="0"/>
              </a:endParaRPr>
            </a:p>
          </p:txBody>
        </p:sp>
        <p:sp>
          <p:nvSpPr>
            <p:cNvPr id="20" name="Rectangle 17"/>
            <p:cNvSpPr>
              <a:spLocks noChangeArrowheads="1"/>
            </p:cNvSpPr>
            <p:nvPr/>
          </p:nvSpPr>
          <p:spPr bwMode="auto">
            <a:xfrm>
              <a:off x="4557" y="3102"/>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450</a:t>
              </a:r>
              <a:endParaRPr lang="en-US">
                <a:latin typeface="Times New Roman" pitchFamily="18" charset="0"/>
              </a:endParaRPr>
            </a:p>
          </p:txBody>
        </p:sp>
        <p:sp>
          <p:nvSpPr>
            <p:cNvPr id="21" name="Rectangle 18"/>
            <p:cNvSpPr>
              <a:spLocks noChangeArrowheads="1"/>
            </p:cNvSpPr>
            <p:nvPr/>
          </p:nvSpPr>
          <p:spPr bwMode="auto">
            <a:xfrm>
              <a:off x="3070" y="1835"/>
              <a:ext cx="2158" cy="147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19"/>
            <p:cNvSpPr>
              <a:spLocks noChangeArrowheads="1"/>
            </p:cNvSpPr>
            <p:nvPr/>
          </p:nvSpPr>
          <p:spPr bwMode="auto">
            <a:xfrm>
              <a:off x="3121" y="2899"/>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Glendale</a:t>
              </a:r>
              <a:endParaRPr lang="en-US">
                <a:latin typeface="Times New Roman" pitchFamily="18" charset="0"/>
              </a:endParaRPr>
            </a:p>
          </p:txBody>
        </p:sp>
        <p:sp>
          <p:nvSpPr>
            <p:cNvPr id="23" name="Rectangle 20"/>
            <p:cNvSpPr>
              <a:spLocks noChangeArrowheads="1"/>
            </p:cNvSpPr>
            <p:nvPr/>
          </p:nvSpPr>
          <p:spPr bwMode="auto">
            <a:xfrm>
              <a:off x="4557" y="2899"/>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350</a:t>
              </a:r>
              <a:endParaRPr lang="en-US">
                <a:latin typeface="Times New Roman" pitchFamily="18" charset="0"/>
              </a:endParaRPr>
            </a:p>
          </p:txBody>
        </p:sp>
        <p:sp>
          <p:nvSpPr>
            <p:cNvPr id="24" name="Rectangle 21"/>
            <p:cNvSpPr>
              <a:spLocks noChangeArrowheads="1"/>
            </p:cNvSpPr>
            <p:nvPr/>
          </p:nvSpPr>
          <p:spPr bwMode="auto">
            <a:xfrm>
              <a:off x="3121" y="2682"/>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LaHabra</a:t>
              </a:r>
              <a:endParaRPr lang="en-US">
                <a:latin typeface="Times New Roman" pitchFamily="18" charset="0"/>
              </a:endParaRPr>
            </a:p>
          </p:txBody>
        </p:sp>
        <p:sp>
          <p:nvSpPr>
            <p:cNvPr id="25" name="Rectangle 22"/>
            <p:cNvSpPr>
              <a:spLocks noChangeArrowheads="1"/>
            </p:cNvSpPr>
            <p:nvPr/>
          </p:nvSpPr>
          <p:spPr bwMode="auto">
            <a:xfrm>
              <a:off x="4557" y="2682"/>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450</a:t>
              </a:r>
              <a:endParaRPr lang="en-US">
                <a:latin typeface="Times New Roman" pitchFamily="18" charset="0"/>
              </a:endParaRPr>
            </a:p>
          </p:txBody>
        </p:sp>
      </p:grpSp>
      <p:pic>
        <p:nvPicPr>
          <p:cNvPr id="26" name="Picture 23" descr="EX Tn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2060575"/>
            <a:ext cx="4954588" cy="31337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EX Tn10"/>
          <p:cNvPicPr>
            <a:picLocks noChangeAspect="1" noChangeArrowheads="1"/>
          </p:cNvPicPr>
          <p:nvPr/>
        </p:nvPicPr>
        <p:blipFill>
          <a:blip r:embed="rId3" cstate="print">
            <a:extLst>
              <a:ext uri="{28A0092B-C50C-407E-A947-70E740481C1C}">
                <a14:useLocalDpi xmlns:a14="http://schemas.microsoft.com/office/drawing/2010/main" val="0"/>
              </a:ext>
            </a:extLst>
          </a:blip>
          <a:srcRect l="21671" t="35324" r="51593" b="53957"/>
          <a:stretch>
            <a:fillRect/>
          </a:stretch>
        </p:blipFill>
        <p:spPr bwMode="auto">
          <a:xfrm>
            <a:off x="2635250" y="3448050"/>
            <a:ext cx="1450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679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9"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dissolv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sz="3600" dirty="0"/>
              <a:t>Plant Location Methodology: Example</a:t>
            </a:r>
            <a:endParaRPr lang="en-US" dirty="0"/>
          </a:p>
        </p:txBody>
      </p:sp>
      <p:pic>
        <p:nvPicPr>
          <p:cNvPr id="8" name="Picture 8" descr="EX Tn10"/>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4003675" y="1119188"/>
            <a:ext cx="5140325" cy="3252787"/>
          </a:xfrm>
          <a:noFill/>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25"/>
          <p:cNvSpPr>
            <a:spLocks noChangeArrowheads="1"/>
          </p:cNvSpPr>
          <p:nvPr/>
        </p:nvSpPr>
        <p:spPr bwMode="auto">
          <a:xfrm>
            <a:off x="128650" y="1146251"/>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993300"/>
                </a:solidFill>
              </a:rPr>
              <a:t>Determining Existing Facility Coordinates</a:t>
            </a:r>
          </a:p>
        </p:txBody>
      </p:sp>
      <p:sp>
        <p:nvSpPr>
          <p:cNvPr id="6" name="Text Box 5"/>
          <p:cNvSpPr txBox="1">
            <a:spLocks noChangeArrowheads="1"/>
          </p:cNvSpPr>
          <p:nvPr/>
        </p:nvSpPr>
        <p:spPr bwMode="auto">
          <a:xfrm>
            <a:off x="179388" y="2035175"/>
            <a:ext cx="3713162" cy="1441450"/>
          </a:xfrm>
          <a:prstGeom prst="rect">
            <a:avLst/>
          </a:prstGeom>
          <a:solidFill>
            <a:schemeClr val="accent1"/>
          </a:solidFill>
          <a:ln w="9525" algn="ctr">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pPr>
            <a:r>
              <a:rPr lang="en-US" sz="2200">
                <a:solidFill>
                  <a:schemeClr val="bg1"/>
                </a:solidFill>
                <a:latin typeface="Times New Roman" pitchFamily="18" charset="0"/>
              </a:rPr>
              <a:t>To begin, you must identify the existing facilities on a two-dimensional plane or grid and determine their coordinates.</a:t>
            </a:r>
          </a:p>
        </p:txBody>
      </p:sp>
      <p:sp>
        <p:nvSpPr>
          <p:cNvPr id="7" name="Text Box 6"/>
          <p:cNvSpPr txBox="1">
            <a:spLocks noChangeArrowheads="1"/>
          </p:cNvSpPr>
          <p:nvPr/>
        </p:nvSpPr>
        <p:spPr bwMode="auto">
          <a:xfrm>
            <a:off x="309563" y="5027613"/>
            <a:ext cx="4375150" cy="1106487"/>
          </a:xfrm>
          <a:prstGeom prst="rect">
            <a:avLst/>
          </a:prstGeom>
          <a:solidFill>
            <a:schemeClr val="accent1"/>
          </a:solidFill>
          <a:ln w="952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pPr>
            <a:r>
              <a:rPr lang="en-US" sz="2200">
                <a:solidFill>
                  <a:schemeClr val="bg1"/>
                </a:solidFill>
                <a:latin typeface="Times New Roman" pitchFamily="18" charset="0"/>
              </a:rPr>
              <a:t>You must also have the volume information on the business activity at the existing facilities.</a:t>
            </a:r>
          </a:p>
        </p:txBody>
      </p:sp>
      <p:grpSp>
        <p:nvGrpSpPr>
          <p:cNvPr id="9" name="Group 9"/>
          <p:cNvGrpSpPr>
            <a:grpSpLocks/>
          </p:cNvGrpSpPr>
          <p:nvPr/>
        </p:nvGrpSpPr>
        <p:grpSpPr bwMode="auto">
          <a:xfrm>
            <a:off x="4914900" y="4389438"/>
            <a:ext cx="3551238" cy="2468562"/>
            <a:chOff x="3038" y="1803"/>
            <a:chExt cx="2237" cy="1555"/>
          </a:xfrm>
        </p:grpSpPr>
        <p:sp>
          <p:nvSpPr>
            <p:cNvPr id="10" name="AutoShape 10"/>
            <p:cNvSpPr>
              <a:spLocks noChangeAspect="1" noChangeArrowheads="1" noTextEdit="1"/>
            </p:cNvSpPr>
            <p:nvPr/>
          </p:nvSpPr>
          <p:spPr bwMode="auto">
            <a:xfrm>
              <a:off x="3038" y="1803"/>
              <a:ext cx="2237"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 name="Rectangle 11"/>
            <p:cNvSpPr>
              <a:spLocks noChangeArrowheads="1"/>
            </p:cNvSpPr>
            <p:nvPr/>
          </p:nvSpPr>
          <p:spPr bwMode="auto">
            <a:xfrm>
              <a:off x="3070" y="1835"/>
              <a:ext cx="2157" cy="1475"/>
            </a:xfrm>
            <a:prstGeom prst="rect">
              <a:avLst/>
            </a:prstGeom>
            <a:solidFill>
              <a:srgbClr val="A6F6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 name="Rectangle 12"/>
            <p:cNvSpPr>
              <a:spLocks noChangeArrowheads="1"/>
            </p:cNvSpPr>
            <p:nvPr/>
          </p:nvSpPr>
          <p:spPr bwMode="auto">
            <a:xfrm>
              <a:off x="3102" y="1846"/>
              <a:ext cx="53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700">
                  <a:solidFill>
                    <a:srgbClr val="000000"/>
                  </a:solidFill>
                  <a:latin typeface="Times New Roman" pitchFamily="18" charset="0"/>
                </a:rPr>
                <a:t>Locations</a:t>
              </a:r>
              <a:endParaRPr lang="en-US">
                <a:latin typeface="Times New Roman" pitchFamily="18" charset="0"/>
              </a:endParaRPr>
            </a:p>
          </p:txBody>
        </p:sp>
        <p:sp>
          <p:nvSpPr>
            <p:cNvPr id="13" name="Rectangle 13"/>
            <p:cNvSpPr>
              <a:spLocks noChangeArrowheads="1"/>
            </p:cNvSpPr>
            <p:nvPr/>
          </p:nvSpPr>
          <p:spPr bwMode="auto">
            <a:xfrm>
              <a:off x="4057" y="1846"/>
              <a:ext cx="114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Gallons of Gasoline per Month (000,000)</a:t>
              </a:r>
              <a:endParaRPr lang="en-US">
                <a:latin typeface="Times New Roman" pitchFamily="18" charset="0"/>
              </a:endParaRPr>
            </a:p>
          </p:txBody>
        </p:sp>
        <p:sp>
          <p:nvSpPr>
            <p:cNvPr id="14" name="Rectangle 14"/>
            <p:cNvSpPr>
              <a:spLocks noChangeArrowheads="1"/>
            </p:cNvSpPr>
            <p:nvPr/>
          </p:nvSpPr>
          <p:spPr bwMode="auto">
            <a:xfrm>
              <a:off x="3121" y="2239"/>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Long Beach</a:t>
              </a:r>
              <a:endParaRPr lang="en-US">
                <a:latin typeface="Times New Roman" pitchFamily="18" charset="0"/>
              </a:endParaRPr>
            </a:p>
          </p:txBody>
        </p:sp>
        <p:sp>
          <p:nvSpPr>
            <p:cNvPr id="15" name="Rectangle 15"/>
            <p:cNvSpPr>
              <a:spLocks noChangeArrowheads="1"/>
            </p:cNvSpPr>
            <p:nvPr/>
          </p:nvSpPr>
          <p:spPr bwMode="auto">
            <a:xfrm>
              <a:off x="4557" y="2239"/>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1500</a:t>
              </a:r>
              <a:endParaRPr lang="en-US">
                <a:latin typeface="Times New Roman" pitchFamily="18" charset="0"/>
              </a:endParaRPr>
            </a:p>
          </p:txBody>
        </p:sp>
        <p:sp>
          <p:nvSpPr>
            <p:cNvPr id="16" name="Rectangle 16"/>
            <p:cNvSpPr>
              <a:spLocks noChangeArrowheads="1"/>
            </p:cNvSpPr>
            <p:nvPr/>
          </p:nvSpPr>
          <p:spPr bwMode="auto">
            <a:xfrm>
              <a:off x="3121" y="2456"/>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Anaheim</a:t>
              </a:r>
              <a:endParaRPr lang="en-US">
                <a:latin typeface="Times New Roman" pitchFamily="18" charset="0"/>
              </a:endParaRPr>
            </a:p>
          </p:txBody>
        </p:sp>
        <p:sp>
          <p:nvSpPr>
            <p:cNvPr id="17" name="Rectangle 17"/>
            <p:cNvSpPr>
              <a:spLocks noChangeArrowheads="1"/>
            </p:cNvSpPr>
            <p:nvPr/>
          </p:nvSpPr>
          <p:spPr bwMode="auto">
            <a:xfrm>
              <a:off x="4557" y="2456"/>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250</a:t>
              </a:r>
              <a:endParaRPr lang="en-US">
                <a:latin typeface="Times New Roman" pitchFamily="18" charset="0"/>
              </a:endParaRPr>
            </a:p>
          </p:txBody>
        </p:sp>
        <p:sp>
          <p:nvSpPr>
            <p:cNvPr id="18" name="Rectangle 18"/>
            <p:cNvSpPr>
              <a:spLocks noChangeArrowheads="1"/>
            </p:cNvSpPr>
            <p:nvPr/>
          </p:nvSpPr>
          <p:spPr bwMode="auto">
            <a:xfrm>
              <a:off x="3121" y="3102"/>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Thousand Oaks</a:t>
              </a:r>
              <a:endParaRPr lang="en-US">
                <a:latin typeface="Times New Roman" pitchFamily="18" charset="0"/>
              </a:endParaRPr>
            </a:p>
          </p:txBody>
        </p:sp>
        <p:sp>
          <p:nvSpPr>
            <p:cNvPr id="19" name="Rectangle 19"/>
            <p:cNvSpPr>
              <a:spLocks noChangeArrowheads="1"/>
            </p:cNvSpPr>
            <p:nvPr/>
          </p:nvSpPr>
          <p:spPr bwMode="auto">
            <a:xfrm>
              <a:off x="4557" y="3102"/>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450</a:t>
              </a:r>
              <a:endParaRPr lang="en-US">
                <a:latin typeface="Times New Roman" pitchFamily="18" charset="0"/>
              </a:endParaRPr>
            </a:p>
          </p:txBody>
        </p:sp>
        <p:sp>
          <p:nvSpPr>
            <p:cNvPr id="20" name="Rectangle 20"/>
            <p:cNvSpPr>
              <a:spLocks noChangeArrowheads="1"/>
            </p:cNvSpPr>
            <p:nvPr/>
          </p:nvSpPr>
          <p:spPr bwMode="auto">
            <a:xfrm>
              <a:off x="3070" y="1835"/>
              <a:ext cx="2158" cy="147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Rectangle 21"/>
            <p:cNvSpPr>
              <a:spLocks noChangeArrowheads="1"/>
            </p:cNvSpPr>
            <p:nvPr/>
          </p:nvSpPr>
          <p:spPr bwMode="auto">
            <a:xfrm>
              <a:off x="3121" y="2899"/>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Glendale</a:t>
              </a:r>
              <a:endParaRPr lang="en-US">
                <a:latin typeface="Times New Roman" pitchFamily="18" charset="0"/>
              </a:endParaRPr>
            </a:p>
          </p:txBody>
        </p:sp>
        <p:sp>
          <p:nvSpPr>
            <p:cNvPr id="22" name="Rectangle 22"/>
            <p:cNvSpPr>
              <a:spLocks noChangeArrowheads="1"/>
            </p:cNvSpPr>
            <p:nvPr/>
          </p:nvSpPr>
          <p:spPr bwMode="auto">
            <a:xfrm>
              <a:off x="4557" y="2899"/>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350</a:t>
              </a:r>
              <a:endParaRPr lang="en-US">
                <a:latin typeface="Times New Roman" pitchFamily="18" charset="0"/>
              </a:endParaRPr>
            </a:p>
          </p:txBody>
        </p:sp>
        <p:sp>
          <p:nvSpPr>
            <p:cNvPr id="23" name="Rectangle 23"/>
            <p:cNvSpPr>
              <a:spLocks noChangeArrowheads="1"/>
            </p:cNvSpPr>
            <p:nvPr/>
          </p:nvSpPr>
          <p:spPr bwMode="auto">
            <a:xfrm>
              <a:off x="3121" y="2682"/>
              <a:ext cx="8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LaHabra</a:t>
              </a:r>
              <a:endParaRPr lang="en-US">
                <a:latin typeface="Times New Roman" pitchFamily="18" charset="0"/>
              </a:endParaRPr>
            </a:p>
          </p:txBody>
        </p:sp>
        <p:sp>
          <p:nvSpPr>
            <p:cNvPr id="24" name="Rectangle 24"/>
            <p:cNvSpPr>
              <a:spLocks noChangeArrowheads="1"/>
            </p:cNvSpPr>
            <p:nvPr/>
          </p:nvSpPr>
          <p:spPr bwMode="auto">
            <a:xfrm>
              <a:off x="4557" y="2682"/>
              <a:ext cx="47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700">
                  <a:solidFill>
                    <a:srgbClr val="000000"/>
                  </a:solidFill>
                  <a:latin typeface="Times New Roman" pitchFamily="18" charset="0"/>
                </a:rPr>
                <a:t>450</a:t>
              </a:r>
              <a:endParaRPr lang="en-US">
                <a:latin typeface="Times New Roman" pitchFamily="18" charset="0"/>
              </a:endParaRPr>
            </a:p>
          </p:txBody>
        </p:sp>
      </p:grpSp>
      <p:pic>
        <p:nvPicPr>
          <p:cNvPr id="25" name="Picture 26" descr="EX Tn10"/>
          <p:cNvPicPr>
            <a:picLocks noChangeAspect="1" noChangeArrowheads="1"/>
          </p:cNvPicPr>
          <p:nvPr/>
        </p:nvPicPr>
        <p:blipFill>
          <a:blip r:embed="rId3" cstate="print">
            <a:extLst>
              <a:ext uri="{28A0092B-C50C-407E-A947-70E740481C1C}">
                <a14:useLocalDpi xmlns:a14="http://schemas.microsoft.com/office/drawing/2010/main" val="0"/>
              </a:ext>
            </a:extLst>
          </a:blip>
          <a:srcRect l="21671" t="35324" r="51593" b="53957"/>
          <a:stretch>
            <a:fillRect/>
          </a:stretch>
        </p:blipFill>
        <p:spPr bwMode="auto">
          <a:xfrm>
            <a:off x="6632575" y="2470150"/>
            <a:ext cx="13858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62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292100" y="483354"/>
            <a:ext cx="8724900" cy="571500"/>
          </a:xfrm>
          <a:no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b">
            <a:normAutofit fontScale="90000"/>
          </a:bodyPr>
          <a:lstStyle/>
          <a:p>
            <a:pPr eaLnBrk="0" hangingPunct="0"/>
            <a:r>
              <a:rPr lang="en-US" sz="3600" dirty="0"/>
              <a:t>Plant Location Methodology: Example</a:t>
            </a:r>
          </a:p>
        </p:txBody>
      </p:sp>
      <p:pic>
        <p:nvPicPr>
          <p:cNvPr id="12" name="Picture 8" descr="EX Tn10"/>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1663700" y="3962400"/>
            <a:ext cx="4568825" cy="2890838"/>
          </a:xfrm>
          <a:noFill/>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3"/>
          <p:cNvSpPr txBox="1">
            <a:spLocks noChangeArrowheads="1"/>
          </p:cNvSpPr>
          <p:nvPr/>
        </p:nvSpPr>
        <p:spPr bwMode="auto">
          <a:xfrm>
            <a:off x="304800" y="1371600"/>
            <a:ext cx="8382000" cy="436563"/>
          </a:xfrm>
          <a:prstGeom prst="rect">
            <a:avLst/>
          </a:prstGeom>
          <a:solidFill>
            <a:schemeClr val="accent1"/>
          </a:solidFill>
          <a:ln w="952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pPr>
            <a:r>
              <a:rPr lang="en-US" sz="2200" dirty="0">
                <a:solidFill>
                  <a:schemeClr val="bg1"/>
                </a:solidFill>
              </a:rPr>
              <a:t>You then compute the new coordinates using the formulas:</a:t>
            </a:r>
          </a:p>
        </p:txBody>
      </p:sp>
      <p:sp>
        <p:nvSpPr>
          <p:cNvPr id="8" name="Text Box 4"/>
          <p:cNvSpPr txBox="1">
            <a:spLocks noChangeArrowheads="1"/>
          </p:cNvSpPr>
          <p:nvPr/>
        </p:nvSpPr>
        <p:spPr bwMode="auto">
          <a:xfrm>
            <a:off x="304800" y="3519488"/>
            <a:ext cx="8077200" cy="430887"/>
          </a:xfrm>
          <a:prstGeom prst="rect">
            <a:avLst/>
          </a:prstGeom>
          <a:solidFill>
            <a:schemeClr val="accent1"/>
          </a:solidFill>
          <a:ln w="952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pPr>
            <a:r>
              <a:rPr lang="en-US" sz="2200" dirty="0">
                <a:solidFill>
                  <a:schemeClr val="bg1"/>
                </a:solidFill>
                <a:latin typeface="+mj-lt"/>
              </a:rPr>
              <a:t>You then take the coordinates and place them on the map:</a:t>
            </a:r>
          </a:p>
        </p:txBody>
      </p:sp>
      <p:grpSp>
        <p:nvGrpSpPr>
          <p:cNvPr id="9" name="Group 5"/>
          <p:cNvGrpSpPr>
            <a:grpSpLocks/>
          </p:cNvGrpSpPr>
          <p:nvPr/>
        </p:nvGrpSpPr>
        <p:grpSpPr bwMode="auto">
          <a:xfrm>
            <a:off x="304800" y="2776538"/>
            <a:ext cx="8455025" cy="574675"/>
            <a:chOff x="192" y="1749"/>
            <a:chExt cx="5326" cy="362"/>
          </a:xfrm>
          <a:solidFill>
            <a:schemeClr val="bg2">
              <a:lumMod val="90000"/>
            </a:schemeClr>
          </a:solidFill>
        </p:grpSpPr>
        <p:graphicFrame>
          <p:nvGraphicFramePr>
            <p:cNvPr id="10" name="Object 6"/>
            <p:cNvGraphicFramePr>
              <a:graphicFrameLocks/>
            </p:cNvGraphicFramePr>
            <p:nvPr/>
          </p:nvGraphicFramePr>
          <p:xfrm>
            <a:off x="192" y="1752"/>
            <a:ext cx="5326" cy="359"/>
          </p:xfrm>
          <a:graphic>
            <a:graphicData uri="http://schemas.openxmlformats.org/presentationml/2006/ole">
              <mc:AlternateContent xmlns:mc="http://schemas.openxmlformats.org/markup-compatibility/2006">
                <mc:Choice xmlns:v="urn:schemas-microsoft-com:vml" Requires="v">
                  <p:oleObj spid="_x0000_s2310" name="Equation" r:id="rId5" imgW="114201" imgH="203024" progId="Equation.3">
                    <p:embed/>
                  </p:oleObj>
                </mc:Choice>
                <mc:Fallback>
                  <p:oleObj name="Equation" r:id="rId5" imgW="114201" imgH="203024" progId="Equation.3">
                    <p:embed/>
                    <p:pic>
                      <p:nvPicPr>
                        <p:cNvPr id="1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1752"/>
                          <a:ext cx="5326" cy="359"/>
                        </a:xfrm>
                        <a:prstGeom prst="rect">
                          <a:avLst/>
                        </a:prstGeom>
                        <a:solidFill>
                          <a:srgbClr val="D0CECE"/>
                        </a:solidFill>
                        <a:ln w="9525">
                          <a:solidFill>
                            <a:schemeClr val="tx1"/>
                          </a:solidFill>
                          <a:miter lim="800000"/>
                          <a:headEnd/>
                          <a:tailEnd/>
                        </a:ln>
                        <a:effectLst>
                          <a:outerShdw dist="107763" dir="2700000" algn="ctr" rotWithShape="0">
                            <a:schemeClr val="bg2"/>
                          </a:outerShdw>
                        </a:effectLst>
                      </p:spPr>
                    </p:pic>
                  </p:oleObj>
                </mc:Fallback>
              </mc:AlternateContent>
            </a:graphicData>
          </a:graphic>
        </p:graphicFrame>
        <p:graphicFrame>
          <p:nvGraphicFramePr>
            <p:cNvPr id="11" name="Object 7"/>
            <p:cNvGraphicFramePr>
              <a:graphicFrameLocks noChangeAspect="1"/>
            </p:cNvGraphicFramePr>
            <p:nvPr/>
          </p:nvGraphicFramePr>
          <p:xfrm>
            <a:off x="339" y="1749"/>
            <a:ext cx="4665" cy="362"/>
          </p:xfrm>
          <a:graphic>
            <a:graphicData uri="http://schemas.openxmlformats.org/presentationml/2006/ole">
              <mc:AlternateContent xmlns:mc="http://schemas.openxmlformats.org/markup-compatibility/2006">
                <mc:Choice xmlns:v="urn:schemas-microsoft-com:vml" Requires="v">
                  <p:oleObj spid="_x0000_s2311" name="Equation" r:id="rId7" imgW="5080000" imgH="393700" progId="Equation.3">
                    <p:embed/>
                  </p:oleObj>
                </mc:Choice>
                <mc:Fallback>
                  <p:oleObj name="Equation" r:id="rId7" imgW="5080000" imgH="393700" progId="Equation.3">
                    <p:embed/>
                    <p:pic>
                      <p:nvPicPr>
                        <p:cNvPr id="1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 y="1749"/>
                          <a:ext cx="4665" cy="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17"/>
          <p:cNvGrpSpPr>
            <a:grpSpLocks/>
          </p:cNvGrpSpPr>
          <p:nvPr/>
        </p:nvGrpSpPr>
        <p:grpSpPr bwMode="auto">
          <a:xfrm>
            <a:off x="258763" y="1971674"/>
            <a:ext cx="8501063" cy="612774"/>
            <a:chOff x="163" y="1242"/>
            <a:chExt cx="5355" cy="386"/>
          </a:xfrm>
        </p:grpSpPr>
        <p:graphicFrame>
          <p:nvGraphicFramePr>
            <p:cNvPr id="14" name="Object 10"/>
            <p:cNvGraphicFramePr>
              <a:graphicFrameLocks/>
            </p:cNvGraphicFramePr>
            <p:nvPr/>
          </p:nvGraphicFramePr>
          <p:xfrm>
            <a:off x="192" y="1247"/>
            <a:ext cx="5326" cy="359"/>
          </p:xfrm>
          <a:graphic>
            <a:graphicData uri="http://schemas.openxmlformats.org/presentationml/2006/ole">
              <mc:AlternateContent xmlns:mc="http://schemas.openxmlformats.org/markup-compatibility/2006">
                <mc:Choice xmlns:v="urn:schemas-microsoft-com:vml" Requires="v">
                  <p:oleObj spid="_x0000_s2312" name="Equation" r:id="rId9" imgW="114201" imgH="203024" progId="Equation.3">
                    <p:embed/>
                  </p:oleObj>
                </mc:Choice>
                <mc:Fallback>
                  <p:oleObj name="Equation" r:id="rId9" imgW="114201" imgH="203024" progId="Equation.3">
                    <p:embed/>
                    <p:pic>
                      <p:nvPicPr>
                        <p:cNvPr id="14"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1247"/>
                          <a:ext cx="5326" cy="359"/>
                        </a:xfrm>
                        <a:prstGeom prst="rect">
                          <a:avLst/>
                        </a:prstGeom>
                        <a:solidFill>
                          <a:srgbClr val="D0CECE"/>
                        </a:solidFill>
                        <a:ln w="9525">
                          <a:solidFill>
                            <a:schemeClr val="tx1"/>
                          </a:solidFill>
                          <a:miter lim="800000"/>
                          <a:headEnd/>
                          <a:tailEnd/>
                        </a:ln>
                        <a:effectLst>
                          <a:outerShdw dist="107763" dir="2700000" algn="ctr" rotWithShape="0">
                            <a:schemeClr val="bg2"/>
                          </a:outerShdw>
                        </a:effectLst>
                      </p:spPr>
                    </p:pic>
                  </p:oleObj>
                </mc:Fallback>
              </mc:AlternateContent>
            </a:graphicData>
          </a:graphic>
        </p:graphicFrame>
        <p:graphicFrame>
          <p:nvGraphicFramePr>
            <p:cNvPr id="15" name="Object 11"/>
            <p:cNvGraphicFramePr>
              <a:graphicFrameLocks noChangeAspect="1"/>
            </p:cNvGraphicFramePr>
            <p:nvPr>
              <p:extLst>
                <p:ext uri="{D42A27DB-BD31-4B8C-83A1-F6EECF244321}">
                  <p14:modId xmlns:p14="http://schemas.microsoft.com/office/powerpoint/2010/main" val="1867754503"/>
                </p:ext>
              </p:extLst>
            </p:nvPr>
          </p:nvGraphicFramePr>
          <p:xfrm>
            <a:off x="163" y="1242"/>
            <a:ext cx="4607" cy="386"/>
          </p:xfrm>
          <a:graphic>
            <a:graphicData uri="http://schemas.openxmlformats.org/presentationml/2006/ole">
              <mc:AlternateContent xmlns:mc="http://schemas.openxmlformats.org/markup-compatibility/2006">
                <mc:Choice xmlns:v="urn:schemas-microsoft-com:vml" Requires="v">
                  <p:oleObj spid="_x0000_s2313" name="公式" r:id="rId10" imgW="5473440" imgH="419040" progId="Equation.3">
                    <p:embed/>
                  </p:oleObj>
                </mc:Choice>
                <mc:Fallback>
                  <p:oleObj name="公式" r:id="rId10" imgW="5473440" imgH="419040" progId="Equation.3">
                    <p:embed/>
                    <p:pic>
                      <p:nvPicPr>
                        <p:cNvPr id="15" name="Object 11"/>
                        <p:cNvPicPr>
                          <a:picLocks noChangeAspect="1" noChangeArrowheads="1"/>
                        </p:cNvPicPr>
                        <p:nvPr/>
                      </p:nvPicPr>
                      <p:blipFill>
                        <a:blip r:embed="rId11"/>
                        <a:srcRect/>
                        <a:stretch>
                          <a:fillRect/>
                        </a:stretch>
                      </p:blipFill>
                      <p:spPr bwMode="auto">
                        <a:xfrm>
                          <a:off x="163" y="1242"/>
                          <a:ext cx="4607" cy="3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Rectangle 12"/>
          <p:cNvSpPr>
            <a:spLocks noChangeArrowheads="1"/>
          </p:cNvSpPr>
          <p:nvPr/>
        </p:nvSpPr>
        <p:spPr bwMode="auto">
          <a:xfrm>
            <a:off x="209550" y="896938"/>
            <a:ext cx="6643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993300"/>
                </a:solidFill>
              </a:rPr>
              <a:t>Determining the Coordinates of the New Facility</a:t>
            </a:r>
          </a:p>
        </p:txBody>
      </p:sp>
      <p:grpSp>
        <p:nvGrpSpPr>
          <p:cNvPr id="17" name="Group 14"/>
          <p:cNvGrpSpPr>
            <a:grpSpLocks/>
          </p:cNvGrpSpPr>
          <p:nvPr/>
        </p:nvGrpSpPr>
        <p:grpSpPr bwMode="auto">
          <a:xfrm>
            <a:off x="4165600" y="4519613"/>
            <a:ext cx="3986213" cy="1196975"/>
            <a:chOff x="2624" y="2847"/>
            <a:chExt cx="2511" cy="754"/>
          </a:xfrm>
        </p:grpSpPr>
        <p:sp>
          <p:nvSpPr>
            <p:cNvPr id="18" name="Text Box 15"/>
            <p:cNvSpPr txBox="1">
              <a:spLocks noChangeArrowheads="1"/>
            </p:cNvSpPr>
            <p:nvPr/>
          </p:nvSpPr>
          <p:spPr bwMode="auto">
            <a:xfrm>
              <a:off x="3721" y="2847"/>
              <a:ext cx="1414" cy="754"/>
            </a:xfrm>
            <a:prstGeom prst="rect">
              <a:avLst/>
            </a:prstGeom>
            <a:solidFill>
              <a:schemeClr val="bg2">
                <a:lumMod val="90000"/>
              </a:schemeClr>
            </a:solidFill>
            <a:ln w="952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pPr>
              <a:r>
                <a:rPr lang="en-US" dirty="0">
                  <a:latin typeface="Times New Roman" pitchFamily="18" charset="0"/>
                </a:rPr>
                <a:t>New location of facility about (308,217)</a:t>
              </a:r>
            </a:p>
          </p:txBody>
        </p:sp>
        <p:sp>
          <p:nvSpPr>
            <p:cNvPr id="19" name="Line 16"/>
            <p:cNvSpPr>
              <a:spLocks noChangeShapeType="1"/>
            </p:cNvSpPr>
            <p:nvPr/>
          </p:nvSpPr>
          <p:spPr bwMode="auto">
            <a:xfrm flipH="1">
              <a:off x="2624" y="3020"/>
              <a:ext cx="1079" cy="313"/>
            </a:xfrm>
            <a:prstGeom prst="line">
              <a:avLst/>
            </a:prstGeom>
            <a:noFill/>
            <a:ln w="57150">
              <a:solidFill>
                <a:srgbClr val="CC9900"/>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0" name="Picture 13" descr="EX Tn10"/>
          <p:cNvPicPr>
            <a:picLocks noChangeAspect="1" noChangeArrowheads="1"/>
          </p:cNvPicPr>
          <p:nvPr/>
        </p:nvPicPr>
        <p:blipFill>
          <a:blip r:embed="rId4" cstate="print">
            <a:extLst>
              <a:ext uri="{28A0092B-C50C-407E-A947-70E740481C1C}">
                <a14:useLocalDpi xmlns:a14="http://schemas.microsoft.com/office/drawing/2010/main" val="0"/>
              </a:ext>
            </a:extLst>
          </a:blip>
          <a:srcRect l="21671" t="35324" r="51593" b="53957"/>
          <a:stretch>
            <a:fillRect/>
          </a:stretch>
        </p:blipFill>
        <p:spPr bwMode="auto">
          <a:xfrm>
            <a:off x="3967163" y="5160963"/>
            <a:ext cx="1397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768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1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2" presetClass="entr" presetSubtype="8" fill="hold" grpId="0" nodeType="afterEffect">
                                  <p:stCondLst>
                                    <p:cond delay="10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9" presetClass="exit" presetSubtype="0" fill="hold" nodeType="afterEffect">
                                  <p:stCondLst>
                                    <p:cond delay="0"/>
                                  </p:stCondLst>
                                  <p:childTnLst>
                                    <p:animEffect transition="out" filter="dissolv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par>
                          <p:cTn id="28" fill="hold">
                            <p:stCondLst>
                              <p:cond delay="4500"/>
                            </p:stCondLst>
                            <p:childTnLst>
                              <p:par>
                                <p:cTn id="29" presetID="9"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a:t>Layout Decisions</a:t>
            </a:r>
            <a:endParaRPr lang="zh-HK" altLang="en-US" dirty="0"/>
          </a:p>
        </p:txBody>
      </p:sp>
      <p:sp>
        <p:nvSpPr>
          <p:cNvPr id="3" name="Content Placeholder 2"/>
          <p:cNvSpPr>
            <a:spLocks noGrp="1"/>
          </p:cNvSpPr>
          <p:nvPr>
            <p:ph idx="1"/>
          </p:nvPr>
        </p:nvSpPr>
        <p:spPr/>
        <p:txBody>
          <a:bodyPr/>
          <a:lstStyle/>
          <a:p>
            <a:r>
              <a:rPr lang="en-US" altLang="zh-HK" b="1" dirty="0"/>
              <a:t>Facility layout</a:t>
            </a:r>
            <a:r>
              <a:rPr lang="en-US" altLang="zh-HK" dirty="0"/>
              <a:t>: </a:t>
            </a:r>
            <a:r>
              <a:rPr lang="en-US" altLang="zh-HK" sz="2400" dirty="0"/>
              <a:t>the process of determining placement of departments, workgroups within departments, workstations, machines, and stock-holding points within a facility.</a:t>
            </a:r>
          </a:p>
          <a:p>
            <a:endParaRPr lang="zh-HK" alt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788" y="2696255"/>
            <a:ext cx="5226969" cy="3988178"/>
          </a:xfrm>
          <a:prstGeom prst="rect">
            <a:avLst/>
          </a:prstGeom>
        </p:spPr>
      </p:pic>
      <p:pic>
        <p:nvPicPr>
          <p:cNvPr id="7" name="Picture 6"/>
          <p:cNvPicPr>
            <a:picLocks noChangeAspect="1"/>
          </p:cNvPicPr>
          <p:nvPr/>
        </p:nvPicPr>
        <p:blipFill>
          <a:blip r:embed="rId4"/>
          <a:stretch>
            <a:fillRect/>
          </a:stretch>
        </p:blipFill>
        <p:spPr>
          <a:xfrm>
            <a:off x="402775" y="2772633"/>
            <a:ext cx="2961327" cy="1369936"/>
          </a:xfrm>
          <a:prstGeom prst="rect">
            <a:avLst/>
          </a:prstGeom>
        </p:spPr>
      </p:pic>
      <p:pic>
        <p:nvPicPr>
          <p:cNvPr id="8" name="Picture 7"/>
          <p:cNvPicPr>
            <a:picLocks noChangeAspect="1"/>
          </p:cNvPicPr>
          <p:nvPr/>
        </p:nvPicPr>
        <p:blipFill>
          <a:blip r:embed="rId5"/>
          <a:stretch>
            <a:fillRect/>
          </a:stretch>
        </p:blipFill>
        <p:spPr>
          <a:xfrm>
            <a:off x="160656" y="4255875"/>
            <a:ext cx="3598935" cy="1002443"/>
          </a:xfrm>
          <a:prstGeom prst="rect">
            <a:avLst/>
          </a:prstGeom>
        </p:spPr>
      </p:pic>
      <p:pic>
        <p:nvPicPr>
          <p:cNvPr id="9" name="Picture 8"/>
          <p:cNvPicPr>
            <a:picLocks noChangeAspect="1"/>
          </p:cNvPicPr>
          <p:nvPr/>
        </p:nvPicPr>
        <p:blipFill>
          <a:blip r:embed="rId6"/>
          <a:stretch>
            <a:fillRect/>
          </a:stretch>
        </p:blipFill>
        <p:spPr>
          <a:xfrm>
            <a:off x="101932" y="5531717"/>
            <a:ext cx="1955882" cy="953694"/>
          </a:xfrm>
          <a:prstGeom prst="rect">
            <a:avLst/>
          </a:prstGeom>
        </p:spPr>
      </p:pic>
      <p:pic>
        <p:nvPicPr>
          <p:cNvPr id="11" name="Picture 10"/>
          <p:cNvPicPr>
            <a:picLocks noChangeAspect="1"/>
          </p:cNvPicPr>
          <p:nvPr/>
        </p:nvPicPr>
        <p:blipFill>
          <a:blip r:embed="rId7"/>
          <a:stretch>
            <a:fillRect/>
          </a:stretch>
        </p:blipFill>
        <p:spPr>
          <a:xfrm>
            <a:off x="2057814" y="5529868"/>
            <a:ext cx="1735333" cy="1220454"/>
          </a:xfrm>
          <a:prstGeom prst="rect">
            <a:avLst/>
          </a:prstGeom>
        </p:spPr>
      </p:pic>
    </p:spTree>
    <p:extLst>
      <p:ext uri="{BB962C8B-B14F-4D97-AF65-F5344CB8AC3E}">
        <p14:creationId xmlns:p14="http://schemas.microsoft.com/office/powerpoint/2010/main" val="420069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dirty="0"/>
              <a:t>Facilities Layout for Services</a:t>
            </a:r>
          </a:p>
        </p:txBody>
      </p:sp>
      <p:sp>
        <p:nvSpPr>
          <p:cNvPr id="379907" name="Rectangle 3"/>
          <p:cNvSpPr>
            <a:spLocks noGrp="1" noChangeArrowheads="1"/>
          </p:cNvSpPr>
          <p:nvPr>
            <p:ph idx="1"/>
          </p:nvPr>
        </p:nvSpPr>
        <p:spPr>
          <a:xfrm>
            <a:off x="250825" y="1246375"/>
            <a:ext cx="8642350" cy="4849625"/>
          </a:xfrm>
        </p:spPr>
        <p:txBody>
          <a:bodyPr/>
          <a:lstStyle/>
          <a:p>
            <a:pPr marL="342900" indent="-342900"/>
            <a:r>
              <a:rPr lang="en-US" sz="2800" dirty="0"/>
              <a:t>Goals of Service Facility Layouts</a:t>
            </a:r>
          </a:p>
          <a:p>
            <a:pPr marL="742950" lvl="1" indent="-285750"/>
            <a:r>
              <a:rPr lang="en-US" sz="2400" dirty="0"/>
              <a:t>Minimize travel time for workers and customers</a:t>
            </a:r>
          </a:p>
          <a:p>
            <a:pPr marL="742950" lvl="1" indent="-285750"/>
            <a:r>
              <a:rPr lang="en-US" sz="2400" dirty="0"/>
              <a:t>Maximize revenues from customers</a:t>
            </a:r>
          </a:p>
          <a:p>
            <a:pPr marL="742950" lvl="1" indent="-285750"/>
            <a:endParaRPr lang="en-US" sz="2400" dirty="0"/>
          </a:p>
          <a:p>
            <a:pPr marL="342900" indent="-342900"/>
            <a:r>
              <a:rPr lang="en-US" sz="2800" dirty="0"/>
              <a:t>Types of Service Layouts</a:t>
            </a:r>
          </a:p>
          <a:p>
            <a:pPr marL="742950" lvl="1" indent="-285750"/>
            <a:r>
              <a:rPr lang="en-US" sz="2400" dirty="0"/>
              <a:t>Process layout</a:t>
            </a:r>
            <a:r>
              <a:rPr lang="en-US" sz="2400" dirty="0">
                <a:cs typeface="Arial" pitchFamily="34" charset="0"/>
              </a:rPr>
              <a:t>—</a:t>
            </a:r>
            <a:r>
              <a:rPr lang="en-US" sz="2400" dirty="0"/>
              <a:t>emergency rooms in a hospital</a:t>
            </a:r>
          </a:p>
          <a:p>
            <a:pPr marL="742950" lvl="1" indent="-285750"/>
            <a:endParaRPr lang="en-US" sz="2400" dirty="0"/>
          </a:p>
          <a:p>
            <a:pPr marL="742950" lvl="1" indent="-285750"/>
            <a:r>
              <a:rPr lang="en-US" sz="2400" dirty="0"/>
              <a:t>Product layout</a:t>
            </a:r>
            <a:r>
              <a:rPr lang="en-US" sz="2400" dirty="0">
                <a:cs typeface="Arial" pitchFamily="34" charset="0"/>
              </a:rPr>
              <a:t>—cafeteria line – </a:t>
            </a:r>
            <a:r>
              <a:rPr lang="en-US" sz="2400" dirty="0" err="1">
                <a:cs typeface="Arial" pitchFamily="34" charset="0"/>
              </a:rPr>
              <a:t>Delifrance</a:t>
            </a:r>
            <a:r>
              <a:rPr lang="en-US" sz="2400" dirty="0">
                <a:cs typeface="Arial" pitchFamily="34" charset="0"/>
              </a:rPr>
              <a:t> or Canteen</a:t>
            </a:r>
          </a:p>
          <a:p>
            <a:pPr marL="742950" lvl="1" indent="-285750"/>
            <a:endParaRPr lang="en-US" sz="2400" dirty="0"/>
          </a:p>
          <a:p>
            <a:pPr marL="742950" lvl="1" indent="-285750"/>
            <a:r>
              <a:rPr lang="en-US" sz="2400" dirty="0"/>
              <a:t>Fixed-position layout</a:t>
            </a:r>
            <a:r>
              <a:rPr lang="en-US" sz="2400" dirty="0">
                <a:cs typeface="Arial" pitchFamily="34" charset="0"/>
              </a:rPr>
              <a:t>—automobile repair shop, operating room in a hospital, table at a restaurant.</a:t>
            </a:r>
            <a:endParaRPr lang="en-US" sz="2400" dirty="0"/>
          </a:p>
        </p:txBody>
      </p:sp>
    </p:spTree>
    <p:extLst>
      <p:ext uri="{BB962C8B-B14F-4D97-AF65-F5344CB8AC3E}">
        <p14:creationId xmlns:p14="http://schemas.microsoft.com/office/powerpoint/2010/main" val="8346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dirty="0"/>
              <a:t>Facilities Layout for Services</a:t>
            </a:r>
          </a:p>
        </p:txBody>
      </p:sp>
      <p:sp>
        <p:nvSpPr>
          <p:cNvPr id="381955" name="Rectangle 3"/>
          <p:cNvSpPr>
            <a:spLocks noGrp="1" noChangeArrowheads="1"/>
          </p:cNvSpPr>
          <p:nvPr>
            <p:ph idx="1"/>
          </p:nvPr>
        </p:nvSpPr>
        <p:spPr>
          <a:xfrm>
            <a:off x="250825" y="1281649"/>
            <a:ext cx="8642350" cy="5316001"/>
          </a:xfrm>
        </p:spPr>
        <p:txBody>
          <a:bodyPr/>
          <a:lstStyle/>
          <a:p>
            <a:pPr marL="342900" indent="-342900"/>
            <a:r>
              <a:rPr lang="en-US" sz="2800" dirty="0" err="1"/>
              <a:t>Servicescape</a:t>
            </a:r>
            <a:endParaRPr lang="en-US" sz="2800" dirty="0"/>
          </a:p>
          <a:p>
            <a:pPr marL="457200" lvl="1" indent="0">
              <a:spcBef>
                <a:spcPts val="1200"/>
              </a:spcBef>
              <a:buNone/>
            </a:pPr>
            <a:r>
              <a:rPr lang="en-US" sz="2400" dirty="0"/>
              <a:t>The aspects of the physical surroundings in a service operation that can affect a customer’s perception of the service received.</a:t>
            </a:r>
          </a:p>
          <a:p>
            <a:pPr marL="742950" lvl="1" indent="-285750">
              <a:spcBef>
                <a:spcPts val="1200"/>
              </a:spcBef>
            </a:pPr>
            <a:r>
              <a:rPr lang="en-US" sz="2400" dirty="0"/>
              <a:t>Ambient conditions</a:t>
            </a:r>
          </a:p>
          <a:p>
            <a:pPr marL="1143000" lvl="2" indent="-228600">
              <a:spcBef>
                <a:spcPts val="1200"/>
              </a:spcBef>
            </a:pPr>
            <a:r>
              <a:rPr lang="en-US" sz="2000" dirty="0"/>
              <a:t>Noise, lighting, and temperature</a:t>
            </a:r>
          </a:p>
          <a:p>
            <a:pPr marL="742950" lvl="1" indent="-285750">
              <a:spcBef>
                <a:spcPts val="1200"/>
              </a:spcBef>
            </a:pPr>
            <a:r>
              <a:rPr lang="en-US" sz="2400" dirty="0"/>
              <a:t>Spatial layout and functionality</a:t>
            </a:r>
          </a:p>
          <a:p>
            <a:pPr marL="1143000" lvl="2" indent="-228600">
              <a:spcBef>
                <a:spcPts val="1200"/>
              </a:spcBef>
            </a:pPr>
            <a:r>
              <a:rPr lang="en-US" sz="2000" dirty="0"/>
              <a:t>Minimizing employee and/or customer travel time and maximizing revenue opportunities from customers</a:t>
            </a:r>
          </a:p>
          <a:p>
            <a:pPr marL="742950" lvl="1" indent="-285750">
              <a:spcBef>
                <a:spcPts val="1200"/>
              </a:spcBef>
            </a:pPr>
            <a:r>
              <a:rPr lang="en-US" sz="2400" dirty="0"/>
              <a:t>Signs, symbols, and artifacts</a:t>
            </a:r>
          </a:p>
          <a:p>
            <a:pPr marL="1143000" lvl="2" indent="-228600">
              <a:spcBef>
                <a:spcPts val="1200"/>
              </a:spcBef>
            </a:pPr>
            <a:r>
              <a:rPr lang="en-US" sz="2000" dirty="0"/>
              <a:t>Objects that create positive images of the firm  </a:t>
            </a:r>
          </a:p>
        </p:txBody>
      </p:sp>
    </p:spTree>
    <p:extLst>
      <p:ext uri="{BB962C8B-B14F-4D97-AF65-F5344CB8AC3E}">
        <p14:creationId xmlns:p14="http://schemas.microsoft.com/office/powerpoint/2010/main" val="30913371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D68CD06-EB99-4CD3-BF7B-AFA951284738}" type="slidenum">
              <a:rPr lang="en-US" smtClean="0"/>
              <a:pPr>
                <a:defRPr/>
              </a:pPr>
              <a:t>28</a:t>
            </a:fld>
            <a:endParaRPr lang="en-US"/>
          </a:p>
        </p:txBody>
      </p:sp>
      <p:pic>
        <p:nvPicPr>
          <p:cNvPr id="5" name="Picture 4"/>
          <p:cNvPicPr>
            <a:picLocks noChangeAspect="1"/>
          </p:cNvPicPr>
          <p:nvPr/>
        </p:nvPicPr>
        <p:blipFill>
          <a:blip r:embed="rId2"/>
          <a:stretch>
            <a:fillRect/>
          </a:stretch>
        </p:blipFill>
        <p:spPr>
          <a:xfrm>
            <a:off x="1523999" y="1066800"/>
            <a:ext cx="5121349" cy="4657725"/>
          </a:xfrm>
          <a:prstGeom prst="rect">
            <a:avLst/>
          </a:prstGeom>
        </p:spPr>
      </p:pic>
      <p:sp>
        <p:nvSpPr>
          <p:cNvPr id="2" name="Rectangle 1"/>
          <p:cNvSpPr/>
          <p:nvPr/>
        </p:nvSpPr>
        <p:spPr>
          <a:xfrm>
            <a:off x="1447800" y="5874306"/>
            <a:ext cx="4175759" cy="369332"/>
          </a:xfrm>
          <a:prstGeom prst="rect">
            <a:avLst/>
          </a:prstGeom>
        </p:spPr>
        <p:txBody>
          <a:bodyPr wrap="none">
            <a:spAutoFit/>
          </a:bodyPr>
          <a:lstStyle/>
          <a:p>
            <a:r>
              <a:rPr lang="en-US" dirty="0"/>
              <a:t>IKEA: </a:t>
            </a:r>
            <a:r>
              <a:rPr lang="en-US" dirty="0">
                <a:hlinkClick r:id="rId3"/>
              </a:rPr>
              <a:t>https://youtu.be/-HmFMcZv2xE</a:t>
            </a:r>
            <a:r>
              <a:rPr lang="en-US" dirty="0"/>
              <a:t>  </a:t>
            </a:r>
          </a:p>
        </p:txBody>
      </p:sp>
    </p:spTree>
    <p:extLst>
      <p:ext uri="{BB962C8B-B14F-4D97-AF65-F5344CB8AC3E}">
        <p14:creationId xmlns:p14="http://schemas.microsoft.com/office/powerpoint/2010/main" val="3294221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sz="3200" dirty="0"/>
              <a:t>Characteristics of a Good Layout</a:t>
            </a:r>
            <a:endParaRPr lang="en-US" dirty="0"/>
          </a:p>
        </p:txBody>
      </p:sp>
      <p:sp>
        <p:nvSpPr>
          <p:cNvPr id="5" name="Rectangle 3"/>
          <p:cNvSpPr>
            <a:spLocks noChangeArrowheads="1"/>
          </p:cNvSpPr>
          <p:nvPr/>
        </p:nvSpPr>
        <p:spPr bwMode="auto">
          <a:xfrm>
            <a:off x="7810500" y="5992812"/>
            <a:ext cx="129540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0" rIns="0" bIns="0">
            <a:spAutoFit/>
          </a:bodyPr>
          <a:lstStyle/>
          <a:p>
            <a:pPr algn="r" eaLnBrk="0" hangingPunct="0"/>
            <a:r>
              <a:rPr lang="en-US" sz="1200" b="1" dirty="0">
                <a:solidFill>
                  <a:srgbClr val="990000"/>
                </a:solidFill>
                <a:effectLst>
                  <a:outerShdw blurRad="38100" dist="38100" dir="2700000" algn="tl">
                    <a:srgbClr val="C0C0C0"/>
                  </a:outerShdw>
                </a:effectLst>
              </a:rPr>
              <a:t>Exhibit </a:t>
            </a:r>
            <a:r>
              <a:rPr lang="en-US" altLang="zh-TW" sz="1200" b="1" dirty="0">
                <a:solidFill>
                  <a:srgbClr val="990000"/>
                </a:solidFill>
                <a:effectLst>
                  <a:outerShdw blurRad="38100" dist="38100" dir="2700000" algn="tl">
                    <a:srgbClr val="C0C0C0"/>
                  </a:outerShdw>
                </a:effectLst>
                <a:ea typeface="新細明體" pitchFamily="18" charset="-120"/>
              </a:rPr>
              <a:t>12</a:t>
            </a:r>
            <a:r>
              <a:rPr lang="en-US" sz="1200" b="1" dirty="0">
                <a:solidFill>
                  <a:srgbClr val="990000"/>
                </a:solidFill>
                <a:effectLst>
                  <a:outerShdw blurRad="38100" dist="38100" dir="2700000" algn="tl">
                    <a:srgbClr val="C0C0C0"/>
                  </a:outerShdw>
                </a:effectLst>
              </a:rPr>
              <a:t>.1</a:t>
            </a:r>
            <a:endParaRPr lang="en-US" sz="1200" dirty="0">
              <a:solidFill>
                <a:srgbClr val="990000"/>
              </a:solidFill>
              <a:effectLst>
                <a:outerShdw blurRad="38100" dist="38100" dir="2700000" algn="tl">
                  <a:srgbClr val="C0C0C0"/>
                </a:outerShdw>
              </a:effectLst>
            </a:endParaRPr>
          </a:p>
        </p:txBody>
      </p:sp>
      <p:pic>
        <p:nvPicPr>
          <p:cNvPr id="6" name="Picture 4" descr="dav02857_ex0801p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1052513"/>
            <a:ext cx="8713788" cy="491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757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a:t>Learning Outcomes</a:t>
            </a:r>
            <a:endParaRPr lang="zh-HK" altLang="en-US" dirty="0"/>
          </a:p>
        </p:txBody>
      </p:sp>
      <p:sp>
        <p:nvSpPr>
          <p:cNvPr id="3" name="Content Placeholder 2"/>
          <p:cNvSpPr>
            <a:spLocks noGrp="1"/>
          </p:cNvSpPr>
          <p:nvPr>
            <p:ph idx="1"/>
          </p:nvPr>
        </p:nvSpPr>
        <p:spPr/>
        <p:txBody>
          <a:bodyPr>
            <a:normAutofit/>
          </a:bodyPr>
          <a:lstStyle/>
          <a:p>
            <a:pPr marL="0" indent="0">
              <a:spcBef>
                <a:spcPts val="1800"/>
              </a:spcBef>
              <a:buNone/>
            </a:pPr>
            <a:r>
              <a:rPr lang="en-HK" altLang="zh-HK" b="1" dirty="0" smtClean="0"/>
              <a:t>Lecture outline I</a:t>
            </a:r>
            <a:endParaRPr lang="en-US" altLang="zh-HK" b="1" dirty="0" smtClean="0">
              <a:solidFill>
                <a:schemeClr val="tx1"/>
              </a:solidFill>
            </a:endParaRPr>
          </a:p>
          <a:p>
            <a:pPr>
              <a:spcBef>
                <a:spcPts val="1800"/>
              </a:spcBef>
            </a:pPr>
            <a:r>
              <a:rPr lang="en-US" altLang="zh-HK" dirty="0" smtClean="0">
                <a:solidFill>
                  <a:schemeClr val="tx1"/>
                </a:solidFill>
              </a:rPr>
              <a:t>Identify </a:t>
            </a:r>
            <a:r>
              <a:rPr lang="en-US" altLang="zh-HK" dirty="0">
                <a:solidFill>
                  <a:schemeClr val="tx1"/>
                </a:solidFill>
              </a:rPr>
              <a:t>the various factors, both quantitative and qualitative, that should be taken into consideration when selecting a location for a manufacturing or service organization.</a:t>
            </a:r>
          </a:p>
          <a:p>
            <a:pPr>
              <a:spcBef>
                <a:spcPts val="1800"/>
              </a:spcBef>
            </a:pPr>
            <a:r>
              <a:rPr lang="en-US" altLang="zh-HK" dirty="0">
                <a:solidFill>
                  <a:schemeClr val="tx1"/>
                </a:solidFill>
              </a:rPr>
              <a:t>Evaluate alternative site locations by different criteria.</a:t>
            </a:r>
          </a:p>
          <a:p>
            <a:pPr>
              <a:spcBef>
                <a:spcPts val="1800"/>
              </a:spcBef>
            </a:pPr>
            <a:r>
              <a:rPr lang="en-US" altLang="zh-HK" dirty="0">
                <a:solidFill>
                  <a:schemeClr val="tx1"/>
                </a:solidFill>
              </a:rPr>
              <a:t>Know different types of facility layouts that can be used in designing manufacturing and service operations</a:t>
            </a:r>
            <a:r>
              <a:rPr lang="en-US" altLang="zh-HK" dirty="0" smtClean="0">
                <a:solidFill>
                  <a:schemeClr val="tx1"/>
                </a:solidFill>
              </a:rPr>
              <a:t>.</a:t>
            </a:r>
            <a:endParaRPr lang="en-US" altLang="zh-HK" dirty="0">
              <a:solidFill>
                <a:schemeClr val="tx1"/>
              </a:solidFill>
            </a:endParaRPr>
          </a:p>
        </p:txBody>
      </p:sp>
      <p:sp>
        <p:nvSpPr>
          <p:cNvPr id="4" name="TextBox 3">
            <a:extLst>
              <a:ext uri="{FF2B5EF4-FFF2-40B4-BE49-F238E27FC236}">
                <a16:creationId xmlns:a16="http://schemas.microsoft.com/office/drawing/2014/main" id="{AF2E9BF7-8076-48D8-BEE2-3C2493C45909}"/>
              </a:ext>
            </a:extLst>
          </p:cNvPr>
          <p:cNvSpPr txBox="1"/>
          <p:nvPr/>
        </p:nvSpPr>
        <p:spPr>
          <a:xfrm>
            <a:off x="261257" y="6319157"/>
            <a:ext cx="5166992" cy="369332"/>
          </a:xfrm>
          <a:prstGeom prst="rect">
            <a:avLst/>
          </a:prstGeom>
          <a:noFill/>
        </p:spPr>
        <p:txBody>
          <a:bodyPr wrap="none" rtlCol="0">
            <a:spAutoFit/>
          </a:bodyPr>
          <a:lstStyle/>
          <a:p>
            <a:r>
              <a:rPr lang="en-HK" dirty="0"/>
              <a:t>References: Jacobs &amp; Chase, 15</a:t>
            </a:r>
            <a:r>
              <a:rPr lang="en-HK" baseline="30000" dirty="0"/>
              <a:t>th</a:t>
            </a:r>
            <a:r>
              <a:rPr lang="en-HK" dirty="0"/>
              <a:t> ed, Chapters 8, 15.</a:t>
            </a:r>
            <a:endParaRPr lang="en-US" dirty="0"/>
          </a:p>
        </p:txBody>
      </p:sp>
    </p:spTree>
    <p:extLst>
      <p:ext uri="{BB962C8B-B14F-4D97-AF65-F5344CB8AC3E}">
        <p14:creationId xmlns:p14="http://schemas.microsoft.com/office/powerpoint/2010/main" val="19685650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a:t>Learning Outcomes</a:t>
            </a:r>
            <a:endParaRPr lang="zh-HK" altLang="en-US" dirty="0"/>
          </a:p>
        </p:txBody>
      </p:sp>
      <p:sp>
        <p:nvSpPr>
          <p:cNvPr id="3" name="Content Placeholder 2"/>
          <p:cNvSpPr>
            <a:spLocks noGrp="1"/>
          </p:cNvSpPr>
          <p:nvPr>
            <p:ph idx="1"/>
          </p:nvPr>
        </p:nvSpPr>
        <p:spPr/>
        <p:txBody>
          <a:bodyPr>
            <a:normAutofit/>
          </a:bodyPr>
          <a:lstStyle/>
          <a:p>
            <a:pPr marL="0" indent="0">
              <a:spcBef>
                <a:spcPts val="1800"/>
              </a:spcBef>
              <a:buNone/>
            </a:pPr>
            <a:r>
              <a:rPr lang="en-HK" altLang="zh-HK" b="1" dirty="0" smtClean="0"/>
              <a:t>Lecture outline II</a:t>
            </a:r>
            <a:endParaRPr lang="en-US" altLang="zh-HK" b="1" dirty="0" smtClean="0">
              <a:solidFill>
                <a:schemeClr val="tx1"/>
              </a:solidFill>
            </a:endParaRPr>
          </a:p>
          <a:p>
            <a:pPr>
              <a:spcBef>
                <a:spcPts val="1800"/>
              </a:spcBef>
            </a:pPr>
            <a:r>
              <a:rPr lang="en-US" altLang="zh-HK" dirty="0" smtClean="0">
                <a:solidFill>
                  <a:schemeClr val="tx1"/>
                </a:solidFill>
              </a:rPr>
              <a:t>Construct </a:t>
            </a:r>
            <a:r>
              <a:rPr lang="en-US" altLang="zh-HK" dirty="0">
                <a:solidFill>
                  <a:schemeClr val="tx1"/>
                </a:solidFill>
              </a:rPr>
              <a:t>layout plans by systematic layout planning approach.</a:t>
            </a:r>
            <a:endParaRPr lang="zh-HK" altLang="en-US" dirty="0">
              <a:solidFill>
                <a:schemeClr val="tx1"/>
              </a:solidFill>
            </a:endParaRPr>
          </a:p>
        </p:txBody>
      </p:sp>
      <p:sp>
        <p:nvSpPr>
          <p:cNvPr id="4" name="TextBox 3">
            <a:extLst>
              <a:ext uri="{FF2B5EF4-FFF2-40B4-BE49-F238E27FC236}">
                <a16:creationId xmlns:a16="http://schemas.microsoft.com/office/drawing/2014/main" id="{AF2E9BF7-8076-48D8-BEE2-3C2493C45909}"/>
              </a:ext>
            </a:extLst>
          </p:cNvPr>
          <p:cNvSpPr txBox="1"/>
          <p:nvPr/>
        </p:nvSpPr>
        <p:spPr>
          <a:xfrm>
            <a:off x="261257" y="6319157"/>
            <a:ext cx="5166992" cy="369332"/>
          </a:xfrm>
          <a:prstGeom prst="rect">
            <a:avLst/>
          </a:prstGeom>
          <a:noFill/>
        </p:spPr>
        <p:txBody>
          <a:bodyPr wrap="none" rtlCol="0">
            <a:spAutoFit/>
          </a:bodyPr>
          <a:lstStyle/>
          <a:p>
            <a:r>
              <a:rPr lang="en-HK" dirty="0"/>
              <a:t>References: Jacobs &amp; Chase, 15</a:t>
            </a:r>
            <a:r>
              <a:rPr lang="en-HK" baseline="30000" dirty="0"/>
              <a:t>th</a:t>
            </a:r>
            <a:r>
              <a:rPr lang="en-HK" dirty="0"/>
              <a:t> ed, Chapters 8, 15.</a:t>
            </a:r>
            <a:endParaRPr lang="en-US" dirty="0"/>
          </a:p>
        </p:txBody>
      </p:sp>
    </p:spTree>
    <p:extLst>
      <p:ext uri="{BB962C8B-B14F-4D97-AF65-F5344CB8AC3E}">
        <p14:creationId xmlns:p14="http://schemas.microsoft.com/office/powerpoint/2010/main" val="3491450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xfrm>
            <a:off x="312091" y="600452"/>
            <a:ext cx="8601075" cy="863600"/>
          </a:xfrm>
        </p:spPr>
        <p:txBody>
          <a:bodyPr>
            <a:normAutofit fontScale="90000"/>
          </a:bodyPr>
          <a:lstStyle/>
          <a:p>
            <a:r>
              <a:rPr lang="en-US" altLang="zh-TW" sz="3600" dirty="0">
                <a:ea typeface="新細明體" pitchFamily="18" charset="-120"/>
              </a:rPr>
              <a:t>Facility Layout </a:t>
            </a:r>
            <a:r>
              <a:rPr lang="en-US" altLang="zh-TW" sz="3600" dirty="0">
                <a:latin typeface="Times New Roman"/>
                <a:ea typeface="新細明體" pitchFamily="18" charset="-120"/>
              </a:rPr>
              <a:t>–</a:t>
            </a:r>
            <a:r>
              <a:rPr lang="en-US" altLang="zh-TW" sz="3600" dirty="0">
                <a:ea typeface="新細明體" pitchFamily="18" charset="-120"/>
              </a:rPr>
              <a:t> Systematic Layout Planning Approach</a:t>
            </a:r>
          </a:p>
        </p:txBody>
      </p:sp>
      <p:sp>
        <p:nvSpPr>
          <p:cNvPr id="326659" name="Rectangle 3"/>
          <p:cNvSpPr>
            <a:spLocks noGrp="1" noChangeArrowheads="1"/>
          </p:cNvSpPr>
          <p:nvPr>
            <p:ph idx="1"/>
          </p:nvPr>
        </p:nvSpPr>
        <p:spPr>
          <a:xfrm>
            <a:off x="250825" y="1600200"/>
            <a:ext cx="8588375" cy="4718050"/>
          </a:xfrm>
        </p:spPr>
        <p:txBody>
          <a:bodyPr/>
          <a:lstStyle/>
          <a:p>
            <a:pPr marL="342900" indent="-342900">
              <a:buClr>
                <a:srgbClr val="3333CC"/>
              </a:buClr>
              <a:buFont typeface="Wingdings" pitchFamily="2" charset="2"/>
              <a:buChar char="Ø"/>
            </a:pPr>
            <a:r>
              <a:rPr lang="en-US" altLang="zh-TW" sz="2800" dirty="0">
                <a:ea typeface="新細明體" pitchFamily="18" charset="-120"/>
              </a:rPr>
              <a:t>Definition</a:t>
            </a:r>
          </a:p>
          <a:p>
            <a:pPr marL="742950" lvl="1" indent="-285750">
              <a:buFont typeface="Wingdings" pitchFamily="2" charset="2"/>
              <a:buNone/>
            </a:pPr>
            <a:r>
              <a:rPr lang="en-US" altLang="zh-TW" sz="2400" dirty="0">
                <a:ea typeface="新細明體" pitchFamily="18" charset="-120"/>
              </a:rPr>
              <a:t>	Select the most effective physical arrangement of facilities to produce products or provide services.</a:t>
            </a:r>
          </a:p>
          <a:p>
            <a:pPr marL="342900" indent="-342900">
              <a:lnSpc>
                <a:spcPct val="10000"/>
              </a:lnSpc>
            </a:pPr>
            <a:endParaRPr lang="en-US" altLang="zh-TW" sz="2400" i="1" dirty="0">
              <a:ea typeface="新細明體" pitchFamily="18" charset="-120"/>
            </a:endParaRPr>
          </a:p>
          <a:p>
            <a:pPr marL="342900" indent="-342900">
              <a:lnSpc>
                <a:spcPct val="10000"/>
              </a:lnSpc>
            </a:pPr>
            <a:endParaRPr lang="en-US" altLang="zh-TW" sz="2800" i="1" dirty="0">
              <a:ea typeface="新細明體" pitchFamily="18" charset="-120"/>
            </a:endParaRPr>
          </a:p>
          <a:p>
            <a:pPr marL="342900" indent="-342900">
              <a:buClr>
                <a:srgbClr val="3333CC"/>
              </a:buClr>
              <a:buFont typeface="Wingdings" pitchFamily="2" charset="2"/>
              <a:buChar char="Ø"/>
            </a:pPr>
            <a:r>
              <a:rPr lang="en-US" altLang="zh-TW" sz="2800" dirty="0">
                <a:ea typeface="新細明體" pitchFamily="18" charset="-120"/>
              </a:rPr>
              <a:t>Objectives</a:t>
            </a:r>
          </a:p>
          <a:p>
            <a:pPr marL="742950" lvl="1" indent="-285750">
              <a:buFont typeface="Wingdings" pitchFamily="2" charset="2"/>
              <a:buNone/>
            </a:pPr>
            <a:r>
              <a:rPr lang="en-US" altLang="zh-TW" sz="2400" dirty="0">
                <a:ea typeface="新細明體" pitchFamily="18" charset="-120"/>
              </a:rPr>
              <a:t>	The ultimate goal is </a:t>
            </a:r>
            <a:r>
              <a:rPr lang="en-US" altLang="zh-TW" sz="2400" dirty="0">
                <a:solidFill>
                  <a:srgbClr val="006600"/>
                </a:solidFill>
                <a:ea typeface="新細明體" pitchFamily="18" charset="-120"/>
              </a:rPr>
              <a:t>building a plant</a:t>
            </a:r>
            <a:r>
              <a:rPr lang="en-US" altLang="zh-TW" sz="2400" dirty="0">
                <a:ea typeface="新細明體" pitchFamily="18" charset="-120"/>
              </a:rPr>
              <a:t> to achieve the overall business  plan: </a:t>
            </a:r>
            <a:r>
              <a:rPr lang="en-US" altLang="zh-TW" sz="2400" dirty="0">
                <a:solidFill>
                  <a:srgbClr val="006600"/>
                </a:solidFill>
                <a:ea typeface="新細明體" pitchFamily="18" charset="-120"/>
              </a:rPr>
              <a:t>the type of product to be produced</a:t>
            </a:r>
            <a:r>
              <a:rPr lang="en-US" altLang="zh-TW" sz="2400" dirty="0">
                <a:ea typeface="新細明體" pitchFamily="18" charset="-120"/>
              </a:rPr>
              <a:t> in the plant and </a:t>
            </a:r>
            <a:r>
              <a:rPr lang="en-US" altLang="zh-TW" sz="2400" dirty="0">
                <a:solidFill>
                  <a:srgbClr val="006600"/>
                </a:solidFill>
                <a:ea typeface="新細明體" pitchFamily="18" charset="-120"/>
              </a:rPr>
              <a:t>the rate of production</a:t>
            </a:r>
          </a:p>
          <a:p>
            <a:pPr marL="342900" indent="-342900">
              <a:lnSpc>
                <a:spcPct val="10000"/>
              </a:lnSpc>
            </a:pPr>
            <a:endParaRPr lang="en-US" altLang="zh-TW" sz="2000" dirty="0">
              <a:solidFill>
                <a:srgbClr val="006600"/>
              </a:solidFill>
              <a:ea typeface="新細明體" pitchFamily="18" charset="-120"/>
            </a:endParaRPr>
          </a:p>
          <a:p>
            <a:pPr marL="342900" indent="-342900">
              <a:lnSpc>
                <a:spcPct val="10000"/>
              </a:lnSpc>
            </a:pPr>
            <a:endParaRPr lang="en-US" altLang="zh-TW" sz="2400" i="1" dirty="0">
              <a:solidFill>
                <a:srgbClr val="006600"/>
              </a:solidFill>
              <a:ea typeface="新細明體" pitchFamily="18" charset="-120"/>
            </a:endParaRPr>
          </a:p>
          <a:p>
            <a:pPr marL="342900" indent="-342900">
              <a:buClr>
                <a:srgbClr val="3333CC"/>
              </a:buClr>
              <a:buFont typeface="Wingdings" pitchFamily="2" charset="2"/>
              <a:buChar char="Ø"/>
            </a:pPr>
            <a:endParaRPr lang="en-US" altLang="zh-TW" sz="2000" dirty="0">
              <a:solidFill>
                <a:schemeClr val="bg1"/>
              </a:solidFill>
              <a:ea typeface="新細明體" pitchFamily="18" charset="-120"/>
            </a:endParaRPr>
          </a:p>
        </p:txBody>
      </p:sp>
    </p:spTree>
    <p:extLst>
      <p:ext uri="{BB962C8B-B14F-4D97-AF65-F5344CB8AC3E}">
        <p14:creationId xmlns:p14="http://schemas.microsoft.com/office/powerpoint/2010/main" val="958245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26659">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26659">
                                            <p:txEl>
                                              <p:pRg st="4" end="4"/>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6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z="3200" dirty="0">
                <a:ea typeface="新細明體" pitchFamily="18" charset="-120"/>
              </a:rPr>
              <a:t>Systematic Layout Planning Approach</a:t>
            </a:r>
            <a:endParaRPr lang="en-US" sz="3200" dirty="0"/>
          </a:p>
        </p:txBody>
      </p:sp>
      <p:sp>
        <p:nvSpPr>
          <p:cNvPr id="3" name="Content Placeholder 2"/>
          <p:cNvSpPr>
            <a:spLocks noGrp="1"/>
          </p:cNvSpPr>
          <p:nvPr>
            <p:ph idx="1"/>
          </p:nvPr>
        </p:nvSpPr>
        <p:spPr>
          <a:xfrm>
            <a:off x="685800" y="1493298"/>
            <a:ext cx="8062664" cy="4602702"/>
          </a:xfrm>
        </p:spPr>
        <p:txBody>
          <a:bodyPr/>
          <a:lstStyle/>
          <a:p>
            <a:pPr marL="342900" indent="-342900">
              <a:buFont typeface="Wingdings" pitchFamily="2" charset="2"/>
              <a:buChar char="Ø"/>
            </a:pPr>
            <a:r>
              <a:rPr lang="en-US" altLang="zh-TW" sz="2800" dirty="0">
                <a:solidFill>
                  <a:schemeClr val="accent2"/>
                </a:solidFill>
                <a:ea typeface="新細明體" pitchFamily="18" charset="-120"/>
              </a:rPr>
              <a:t>In achieving the goal, the following objectives should be considered:</a:t>
            </a:r>
          </a:p>
          <a:p>
            <a:pPr marL="914400" lvl="1" indent="-450850">
              <a:spcBef>
                <a:spcPts val="1200"/>
              </a:spcBef>
              <a:buFont typeface="Wingdings" pitchFamily="2" charset="2"/>
              <a:buChar char="v"/>
            </a:pPr>
            <a:r>
              <a:rPr lang="en-US" altLang="zh-TW" sz="2300" dirty="0">
                <a:ea typeface="新細明體" pitchFamily="18" charset="-120"/>
              </a:rPr>
              <a:t>Minimize investment in equipment</a:t>
            </a:r>
          </a:p>
          <a:p>
            <a:pPr marL="914400" lvl="1" indent="-450850">
              <a:spcBef>
                <a:spcPts val="1200"/>
              </a:spcBef>
              <a:buFont typeface="Wingdings" pitchFamily="2" charset="2"/>
              <a:buChar char="v"/>
            </a:pPr>
            <a:r>
              <a:rPr lang="en-US" altLang="zh-TW" sz="2300" dirty="0">
                <a:ea typeface="新細明體" pitchFamily="18" charset="-120"/>
              </a:rPr>
              <a:t>Minimize overall production time</a:t>
            </a:r>
          </a:p>
          <a:p>
            <a:pPr marL="914400" lvl="1" indent="-450850">
              <a:spcBef>
                <a:spcPts val="1200"/>
              </a:spcBef>
              <a:buFont typeface="Wingdings" pitchFamily="2" charset="2"/>
              <a:buChar char="v"/>
            </a:pPr>
            <a:r>
              <a:rPr lang="en-US" altLang="zh-TW" sz="2300" dirty="0">
                <a:ea typeface="新細明體" pitchFamily="18" charset="-120"/>
              </a:rPr>
              <a:t>Utilize existing space most effectively</a:t>
            </a:r>
          </a:p>
          <a:p>
            <a:pPr marL="914400" lvl="1" indent="-450850">
              <a:spcBef>
                <a:spcPts val="1200"/>
              </a:spcBef>
              <a:buFont typeface="Wingdings" pitchFamily="2" charset="2"/>
              <a:buChar char="v"/>
            </a:pPr>
            <a:r>
              <a:rPr lang="en-US" altLang="zh-TW" sz="2300" dirty="0">
                <a:ea typeface="新細明體" pitchFamily="18" charset="-120"/>
              </a:rPr>
              <a:t>Provide for employee convenience, safety, and comfort</a:t>
            </a:r>
          </a:p>
          <a:p>
            <a:pPr marL="914400" lvl="1" indent="-450850">
              <a:spcBef>
                <a:spcPts val="1200"/>
              </a:spcBef>
              <a:buFont typeface="Wingdings" pitchFamily="2" charset="2"/>
              <a:buChar char="v"/>
            </a:pPr>
            <a:r>
              <a:rPr lang="en-US" altLang="zh-TW" sz="2300" dirty="0">
                <a:ea typeface="新細明體" pitchFamily="18" charset="-120"/>
              </a:rPr>
              <a:t>Maintain flexibility of arrangement and operation</a:t>
            </a:r>
          </a:p>
          <a:p>
            <a:pPr marL="914400" lvl="1" indent="-450850">
              <a:spcBef>
                <a:spcPts val="1200"/>
              </a:spcBef>
              <a:buFont typeface="Wingdings" pitchFamily="2" charset="2"/>
              <a:buChar char="v"/>
            </a:pPr>
            <a:r>
              <a:rPr lang="en-US" altLang="zh-TW" sz="2300" dirty="0">
                <a:ea typeface="新細明體" pitchFamily="18" charset="-120"/>
              </a:rPr>
              <a:t>Minimize material handling cost</a:t>
            </a:r>
            <a:endParaRPr lang="en-US" dirty="0"/>
          </a:p>
        </p:txBody>
      </p:sp>
    </p:spTree>
    <p:extLst>
      <p:ext uri="{BB962C8B-B14F-4D97-AF65-F5344CB8AC3E}">
        <p14:creationId xmlns:p14="http://schemas.microsoft.com/office/powerpoint/2010/main" val="2670107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279400" y="392920"/>
            <a:ext cx="8540750" cy="457200"/>
          </a:xfrm>
        </p:spPr>
        <p:txBody>
          <a:bodyPr>
            <a:normAutofit fontScale="90000"/>
          </a:bodyPr>
          <a:lstStyle/>
          <a:p>
            <a:r>
              <a:rPr lang="en-US" altLang="zh-TW" sz="3200">
                <a:ea typeface="新細明體" pitchFamily="18" charset="-120"/>
              </a:rPr>
              <a:t>Systematic Layout Planning Processes (SLP)</a:t>
            </a:r>
          </a:p>
        </p:txBody>
      </p:sp>
      <p:graphicFrame>
        <p:nvGraphicFramePr>
          <p:cNvPr id="328707" name="Object 3"/>
          <p:cNvGraphicFramePr>
            <a:graphicFrameLocks noChangeAspect="1"/>
          </p:cNvGraphicFramePr>
          <p:nvPr>
            <p:extLst>
              <p:ext uri="{D42A27DB-BD31-4B8C-83A1-F6EECF244321}">
                <p14:modId xmlns:p14="http://schemas.microsoft.com/office/powerpoint/2010/main" val="3382274138"/>
              </p:ext>
            </p:extLst>
          </p:nvPr>
        </p:nvGraphicFramePr>
        <p:xfrm>
          <a:off x="2132013" y="839788"/>
          <a:ext cx="4945862" cy="5978878"/>
        </p:xfrm>
        <a:graphic>
          <a:graphicData uri="http://schemas.openxmlformats.org/presentationml/2006/ole">
            <mc:AlternateContent xmlns:mc="http://schemas.openxmlformats.org/markup-compatibility/2006">
              <mc:Choice xmlns:v="urn:schemas-microsoft-com:vml" Requires="v">
                <p:oleObj spid="_x0000_s3139" name="VISIO" r:id="rId4" imgW="4362387" imgH="5355771" progId="">
                  <p:embed/>
                </p:oleObj>
              </mc:Choice>
              <mc:Fallback>
                <p:oleObj name="VISIO" r:id="rId4" imgW="4362387" imgH="5355771" progId="">
                  <p:embed/>
                  <p:pic>
                    <p:nvPicPr>
                      <p:cNvPr id="328707" name="Object 3"/>
                      <p:cNvPicPr>
                        <a:picLocks noChangeAspect="1" noChangeArrowheads="1"/>
                      </p:cNvPicPr>
                      <p:nvPr/>
                    </p:nvPicPr>
                    <p:blipFill>
                      <a:blip r:embed="rId5">
                        <a:extLst>
                          <a:ext uri="{28A0092B-C50C-407E-A947-70E740481C1C}">
                            <a14:useLocalDpi xmlns:a14="http://schemas.microsoft.com/office/drawing/2010/main" val="0"/>
                          </a:ext>
                        </a:extLst>
                      </a:blip>
                      <a:srcRect l="-5289" t="-2818" r="-3223" b="-3691"/>
                      <a:stretch>
                        <a:fillRect/>
                      </a:stretch>
                    </p:blipFill>
                    <p:spPr bwMode="auto">
                      <a:xfrm>
                        <a:off x="2132013" y="839788"/>
                        <a:ext cx="4945862" cy="5978878"/>
                      </a:xfrm>
                      <a:prstGeom prst="rect">
                        <a:avLst/>
                      </a:prstGeom>
                      <a:solidFill>
                        <a:srgbClr val="CCFFFF"/>
                      </a:solidFill>
                      <a:ln>
                        <a:noFill/>
                      </a:ln>
                      <a:effectLst/>
                    </p:spPr>
                  </p:pic>
                </p:oleObj>
              </mc:Fallback>
            </mc:AlternateContent>
          </a:graphicData>
        </a:graphic>
      </p:graphicFrame>
    </p:spTree>
    <p:extLst>
      <p:ext uri="{BB962C8B-B14F-4D97-AF65-F5344CB8AC3E}">
        <p14:creationId xmlns:p14="http://schemas.microsoft.com/office/powerpoint/2010/main" val="8996401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538867" y="507274"/>
            <a:ext cx="8080375" cy="457200"/>
          </a:xfrm>
        </p:spPr>
        <p:txBody>
          <a:bodyPr>
            <a:normAutofit fontScale="90000"/>
          </a:bodyPr>
          <a:lstStyle/>
          <a:p>
            <a:r>
              <a:rPr lang="en-US" altLang="zh-TW" dirty="0">
                <a:ea typeface="新細明體" pitchFamily="18" charset="-120"/>
              </a:rPr>
              <a:t>Activity Relationship Analysis</a:t>
            </a:r>
          </a:p>
        </p:txBody>
      </p:sp>
      <p:sp>
        <p:nvSpPr>
          <p:cNvPr id="330755" name="Rectangle 3"/>
          <p:cNvSpPr>
            <a:spLocks noGrp="1" noChangeArrowheads="1"/>
          </p:cNvSpPr>
          <p:nvPr>
            <p:ph idx="1"/>
          </p:nvPr>
        </p:nvSpPr>
        <p:spPr>
          <a:xfrm>
            <a:off x="257175" y="896938"/>
            <a:ext cx="8713788" cy="596900"/>
          </a:xfrm>
        </p:spPr>
        <p:txBody>
          <a:bodyPr>
            <a:normAutofit lnSpcReduction="10000"/>
          </a:bodyPr>
          <a:lstStyle/>
          <a:p>
            <a:pPr marL="342900" indent="-342900">
              <a:buClr>
                <a:srgbClr val="3333CC"/>
              </a:buClr>
              <a:buFont typeface="Wingdings" pitchFamily="2" charset="2"/>
              <a:buChar char="Ø"/>
            </a:pPr>
            <a:r>
              <a:rPr lang="en-US" altLang="zh-TW" sz="1900">
                <a:ea typeface="新細明體" pitchFamily="18" charset="-120"/>
              </a:rPr>
              <a:t>The placement of the departments in a plant layout is very much dependent on the relationships of their activities.</a:t>
            </a:r>
          </a:p>
        </p:txBody>
      </p:sp>
      <p:sp>
        <p:nvSpPr>
          <p:cNvPr id="330756" name="Text Box 4"/>
          <p:cNvSpPr txBox="1">
            <a:spLocks noChangeArrowheads="1"/>
          </p:cNvSpPr>
          <p:nvPr/>
        </p:nvSpPr>
        <p:spPr bwMode="auto">
          <a:xfrm>
            <a:off x="4724400" y="1752600"/>
            <a:ext cx="4114800" cy="3806825"/>
          </a:xfrm>
          <a:prstGeom prst="rect">
            <a:avLst/>
          </a:prstGeom>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spcBef>
                <a:spcPct val="50000"/>
              </a:spcBef>
            </a:pPr>
            <a:r>
              <a:rPr lang="en-US" altLang="zh-TW" sz="1800" dirty="0">
                <a:solidFill>
                  <a:schemeClr val="tx1">
                    <a:lumMod val="60000"/>
                    <a:lumOff val="40000"/>
                  </a:schemeClr>
                </a:solidFill>
                <a:latin typeface="Times New Roman" pitchFamily="18" charset="0"/>
                <a:ea typeface="新細明體" pitchFamily="18" charset="-120"/>
              </a:rPr>
              <a:t>Activity relationship chart shows the </a:t>
            </a:r>
            <a:r>
              <a:rPr lang="en-US" altLang="zh-TW" sz="1800" b="1" dirty="0">
                <a:solidFill>
                  <a:srgbClr val="002060"/>
                </a:solidFill>
                <a:latin typeface="Times New Roman" pitchFamily="18" charset="0"/>
                <a:ea typeface="新細明體" pitchFamily="18" charset="-120"/>
              </a:rPr>
              <a:t>importance of relationship</a:t>
            </a:r>
            <a:r>
              <a:rPr lang="en-US" altLang="zh-TW" sz="1800" dirty="0">
                <a:solidFill>
                  <a:srgbClr val="002060"/>
                </a:solidFill>
                <a:latin typeface="Times New Roman" pitchFamily="18" charset="0"/>
                <a:ea typeface="新細明體" pitchFamily="18" charset="-120"/>
              </a:rPr>
              <a:t> </a:t>
            </a:r>
            <a:r>
              <a:rPr lang="en-US" altLang="zh-TW" sz="1800" dirty="0">
                <a:solidFill>
                  <a:schemeClr val="tx1">
                    <a:lumMod val="60000"/>
                    <a:lumOff val="40000"/>
                  </a:schemeClr>
                </a:solidFill>
                <a:latin typeface="Times New Roman" pitchFamily="18" charset="0"/>
                <a:ea typeface="新細明體" pitchFamily="18" charset="-120"/>
              </a:rPr>
              <a:t>between any pair of activities, in terms of </a:t>
            </a:r>
            <a:r>
              <a:rPr lang="en-US" altLang="zh-TW" sz="1800" b="1" dirty="0">
                <a:solidFill>
                  <a:srgbClr val="002060"/>
                </a:solidFill>
                <a:latin typeface="Times New Roman" pitchFamily="18" charset="0"/>
                <a:ea typeface="新細明體" pitchFamily="18" charset="-120"/>
              </a:rPr>
              <a:t>material flow, information flow, people’s move, convenience, etc..</a:t>
            </a:r>
            <a:r>
              <a:rPr lang="en-US" altLang="zh-TW" sz="1800" dirty="0">
                <a:solidFill>
                  <a:srgbClr val="002060"/>
                </a:solidFill>
                <a:latin typeface="Times New Roman" pitchFamily="18" charset="0"/>
                <a:ea typeface="新細明體" pitchFamily="18" charset="-120"/>
              </a:rPr>
              <a:t> </a:t>
            </a:r>
            <a:r>
              <a:rPr lang="en-US" altLang="zh-TW" sz="1800" dirty="0">
                <a:solidFill>
                  <a:schemeClr val="tx1">
                    <a:lumMod val="60000"/>
                    <a:lumOff val="40000"/>
                  </a:schemeClr>
                </a:solidFill>
                <a:latin typeface="Times New Roman" pitchFamily="18" charset="0"/>
                <a:ea typeface="新細明體" pitchFamily="18" charset="-120"/>
              </a:rPr>
              <a:t>The </a:t>
            </a:r>
            <a:r>
              <a:rPr lang="en-US" altLang="zh-TW" sz="1800" b="1" dirty="0">
                <a:solidFill>
                  <a:srgbClr val="002060"/>
                </a:solidFill>
                <a:latin typeface="Times New Roman" pitchFamily="18" charset="0"/>
                <a:ea typeface="新細明體" pitchFamily="18" charset="-120"/>
              </a:rPr>
              <a:t>more important a relationship</a:t>
            </a:r>
            <a:r>
              <a:rPr lang="en-US" altLang="zh-TW" sz="1800" dirty="0">
                <a:solidFill>
                  <a:srgbClr val="002060"/>
                </a:solidFill>
                <a:latin typeface="Times New Roman" pitchFamily="18" charset="0"/>
                <a:ea typeface="新細明體" pitchFamily="18" charset="-120"/>
              </a:rPr>
              <a:t> </a:t>
            </a:r>
            <a:r>
              <a:rPr lang="en-US" altLang="zh-TW" sz="1800" dirty="0">
                <a:solidFill>
                  <a:schemeClr val="tx1">
                    <a:lumMod val="60000"/>
                    <a:lumOff val="40000"/>
                  </a:schemeClr>
                </a:solidFill>
                <a:latin typeface="Times New Roman" pitchFamily="18" charset="0"/>
                <a:ea typeface="新細明體" pitchFamily="18" charset="-120"/>
              </a:rPr>
              <a:t>between two activities, </a:t>
            </a:r>
            <a:r>
              <a:rPr lang="en-US" altLang="zh-TW" sz="1800" b="1" dirty="0">
                <a:solidFill>
                  <a:srgbClr val="002060"/>
                </a:solidFill>
                <a:latin typeface="Times New Roman" pitchFamily="18" charset="0"/>
                <a:ea typeface="新細明體" pitchFamily="18" charset="-120"/>
              </a:rPr>
              <a:t>the closer should these two activities in the layout.</a:t>
            </a:r>
            <a:r>
              <a:rPr lang="en-US" altLang="zh-TW" sz="1800" dirty="0">
                <a:solidFill>
                  <a:srgbClr val="002060"/>
                </a:solidFill>
                <a:latin typeface="Times New Roman" pitchFamily="18" charset="0"/>
                <a:ea typeface="新細明體" pitchFamily="18" charset="-120"/>
              </a:rPr>
              <a:t> </a:t>
            </a:r>
            <a:r>
              <a:rPr lang="en-US" altLang="zh-TW" sz="1800" dirty="0">
                <a:solidFill>
                  <a:schemeClr val="tx1">
                    <a:lumMod val="60000"/>
                    <a:lumOff val="40000"/>
                  </a:schemeClr>
                </a:solidFill>
                <a:latin typeface="Times New Roman" pitchFamily="18" charset="0"/>
                <a:ea typeface="新細明體" pitchFamily="18" charset="-120"/>
              </a:rPr>
              <a:t>The figure on the left shows the format of an activity relationship chart of 10 departments. The departments (activities) are listed on the left in the chart, one in each row. The </a:t>
            </a:r>
            <a:r>
              <a:rPr lang="en-US" altLang="zh-TW" sz="1800" b="1" dirty="0">
                <a:solidFill>
                  <a:srgbClr val="002060"/>
                </a:solidFill>
                <a:latin typeface="Times New Roman" pitchFamily="18" charset="0"/>
                <a:ea typeface="新細明體" pitchFamily="18" charset="-120"/>
              </a:rPr>
              <a:t>intersection blocks</a:t>
            </a:r>
            <a:r>
              <a:rPr lang="en-US" altLang="zh-TW" sz="1800" dirty="0">
                <a:solidFill>
                  <a:schemeClr val="tx1">
                    <a:lumMod val="60000"/>
                    <a:lumOff val="40000"/>
                  </a:schemeClr>
                </a:solidFill>
                <a:latin typeface="Times New Roman" pitchFamily="18" charset="0"/>
                <a:ea typeface="新細明體" pitchFamily="18" charset="-120"/>
              </a:rPr>
              <a:t> on the right are for </a:t>
            </a:r>
            <a:r>
              <a:rPr lang="en-US" altLang="zh-TW" sz="1800" b="1" dirty="0">
                <a:solidFill>
                  <a:srgbClr val="002060"/>
                </a:solidFill>
                <a:latin typeface="Times New Roman" pitchFamily="18" charset="0"/>
                <a:ea typeface="新細明體" pitchFamily="18" charset="-120"/>
              </a:rPr>
              <a:t>importance codes</a:t>
            </a:r>
            <a:r>
              <a:rPr lang="en-US" altLang="zh-TW" sz="1800" dirty="0">
                <a:solidFill>
                  <a:schemeClr val="tx1">
                    <a:lumMod val="60000"/>
                    <a:lumOff val="40000"/>
                  </a:schemeClr>
                </a:solidFill>
                <a:latin typeface="Times New Roman" pitchFamily="18" charset="0"/>
                <a:ea typeface="新細明體" pitchFamily="18" charset="-120"/>
              </a:rPr>
              <a:t> for the relationships among the activities.</a:t>
            </a:r>
          </a:p>
        </p:txBody>
      </p:sp>
      <p:graphicFrame>
        <p:nvGraphicFramePr>
          <p:cNvPr id="330757" name="Object 5"/>
          <p:cNvGraphicFramePr>
            <a:graphicFrameLocks noChangeAspect="1"/>
          </p:cNvGraphicFramePr>
          <p:nvPr/>
        </p:nvGraphicFramePr>
        <p:xfrm>
          <a:off x="42862" y="1524000"/>
          <a:ext cx="4529138" cy="5296533"/>
        </p:xfrm>
        <a:graphic>
          <a:graphicData uri="http://schemas.openxmlformats.org/presentationml/2006/ole">
            <mc:AlternateContent xmlns:mc="http://schemas.openxmlformats.org/markup-compatibility/2006">
              <mc:Choice xmlns:v="urn:schemas-microsoft-com:vml" Requires="v">
                <p:oleObj spid="_x0000_s4163" name="SmartDraw" r:id="rId4" imgW="2971800" imgH="3694176" progId="">
                  <p:embed/>
                </p:oleObj>
              </mc:Choice>
              <mc:Fallback>
                <p:oleObj name="SmartDraw" r:id="rId4" imgW="2971800" imgH="3694176" progId="">
                  <p:embed/>
                  <p:pic>
                    <p:nvPicPr>
                      <p:cNvPr id="330757" name="Object 5"/>
                      <p:cNvPicPr>
                        <a:picLocks noChangeAspect="1" noChangeArrowheads="1"/>
                      </p:cNvPicPr>
                      <p:nvPr/>
                    </p:nvPicPr>
                    <p:blipFill>
                      <a:blip r:embed="rId5">
                        <a:extLst>
                          <a:ext uri="{28A0092B-C50C-407E-A947-70E740481C1C}">
                            <a14:useLocalDpi xmlns:a14="http://schemas.microsoft.com/office/drawing/2010/main" val="0"/>
                          </a:ext>
                        </a:extLst>
                      </a:blip>
                      <a:srcRect l="-5576" t="-1651" r="-4065" b="-1494"/>
                      <a:stretch>
                        <a:fillRect/>
                      </a:stretch>
                    </p:blipFill>
                    <p:spPr bwMode="auto">
                      <a:xfrm>
                        <a:off x="42862" y="1524000"/>
                        <a:ext cx="4529138" cy="5296533"/>
                      </a:xfrm>
                      <a:prstGeom prst="rect">
                        <a:avLst/>
                      </a:prstGeom>
                      <a:solidFill>
                        <a:srgbClr val="99CCFF"/>
                      </a:solidFill>
                    </p:spPr>
                  </p:pic>
                </p:oleObj>
              </mc:Fallback>
            </mc:AlternateContent>
          </a:graphicData>
        </a:graphic>
      </p:graphicFrame>
    </p:spTree>
    <p:extLst>
      <p:ext uri="{BB962C8B-B14F-4D97-AF65-F5344CB8AC3E}">
        <p14:creationId xmlns:p14="http://schemas.microsoft.com/office/powerpoint/2010/main" val="31472590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256824" y="440249"/>
            <a:ext cx="8080375" cy="457200"/>
          </a:xfrm>
        </p:spPr>
        <p:txBody>
          <a:bodyPr>
            <a:normAutofit fontScale="90000"/>
          </a:bodyPr>
          <a:lstStyle/>
          <a:p>
            <a:r>
              <a:rPr lang="en-US" altLang="zh-TW" sz="3600" dirty="0">
                <a:ea typeface="新細明體" pitchFamily="18" charset="-120"/>
              </a:rPr>
              <a:t>Activity Relationship Analysis</a:t>
            </a:r>
          </a:p>
        </p:txBody>
      </p:sp>
      <p:sp>
        <p:nvSpPr>
          <p:cNvPr id="332803" name="Rectangle 3"/>
          <p:cNvSpPr>
            <a:spLocks noGrp="1" noChangeArrowheads="1"/>
          </p:cNvSpPr>
          <p:nvPr>
            <p:ph idx="1"/>
          </p:nvPr>
        </p:nvSpPr>
        <p:spPr>
          <a:xfrm>
            <a:off x="320675" y="876161"/>
            <a:ext cx="8667750" cy="869950"/>
          </a:xfrm>
        </p:spPr>
        <p:txBody>
          <a:bodyPr/>
          <a:lstStyle/>
          <a:p>
            <a:pPr marL="342900" indent="-342900">
              <a:buFont typeface="Wingdings" pitchFamily="2" charset="2"/>
              <a:buChar char="Ø"/>
            </a:pPr>
            <a:r>
              <a:rPr lang="en-US" altLang="zh-TW" sz="2000" dirty="0">
                <a:ea typeface="新細明體" pitchFamily="18" charset="-120"/>
              </a:rPr>
              <a:t>Activity relationship chart</a:t>
            </a:r>
          </a:p>
          <a:p>
            <a:pPr marL="928688" lvl="1" indent="-471488">
              <a:buClr>
                <a:srgbClr val="660066"/>
              </a:buClr>
              <a:buSzPct val="90000"/>
              <a:buFont typeface="Wingdings" pitchFamily="2" charset="2"/>
              <a:buChar char="v"/>
            </a:pPr>
            <a:r>
              <a:rPr lang="en-US" altLang="zh-TW" sz="1800" dirty="0">
                <a:ea typeface="新細明體" pitchFamily="18" charset="-120"/>
              </a:rPr>
              <a:t>The relationship importance are classified into 6 categories</a:t>
            </a:r>
          </a:p>
        </p:txBody>
      </p:sp>
      <p:graphicFrame>
        <p:nvGraphicFramePr>
          <p:cNvPr id="332831" name="Group 31"/>
          <p:cNvGraphicFramePr>
            <a:graphicFrameLocks noGrp="1"/>
          </p:cNvGraphicFramePr>
          <p:nvPr/>
        </p:nvGraphicFramePr>
        <p:xfrm>
          <a:off x="1524000" y="1524000"/>
          <a:ext cx="6096000" cy="1984248"/>
        </p:xfrm>
        <a:graphic>
          <a:graphicData uri="http://schemas.openxmlformats.org/drawingml/2006/table">
            <a:tbl>
              <a:tblPr/>
              <a:tblGrid>
                <a:gridCol w="12954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tblGrid>
              <a:tr h="277813">
                <a:tc>
                  <a:txBody>
                    <a:bodyPr/>
                    <a:lstStyle/>
                    <a:p>
                      <a:pPr marL="0" marR="0" lvl="0" indent="0" algn="ctr"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Code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Definition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ctr"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zh-TW" altLang="en-US" sz="1400" b="1" i="0" u="none" strike="noStrike" cap="none" normalizeH="0" baseline="0">
                          <a:ln>
                            <a:noFill/>
                          </a:ln>
                          <a:solidFill>
                            <a:schemeClr val="tx2"/>
                          </a:solidFill>
                          <a:effectLst/>
                          <a:latin typeface="Times New Roman" pitchFamily="18" charset="0"/>
                          <a:ea typeface="新細明體" pitchFamily="18" charset="-120"/>
                        </a:rPr>
                        <a:t>“</a:t>
                      </a: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Absolutely necessary to be next to each other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52400">
                <a:tc>
                  <a:txBody>
                    <a:bodyPr/>
                    <a:lstStyle/>
                    <a:p>
                      <a:pPr marL="0" marR="0" lvl="0" indent="0" algn="ctr"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zh-TW" altLang="en-US" sz="1400" b="1" i="0" u="none" strike="noStrike" cap="none" normalizeH="0" baseline="0">
                          <a:ln>
                            <a:noFill/>
                          </a:ln>
                          <a:solidFill>
                            <a:schemeClr val="tx2"/>
                          </a:solidFill>
                          <a:effectLst/>
                          <a:latin typeface="Times New Roman" pitchFamily="18" charset="0"/>
                          <a:ea typeface="新細明體" pitchFamily="18" charset="-120"/>
                        </a:rPr>
                        <a:t>“</a:t>
                      </a: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Especially important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52400">
                <a:tc>
                  <a:txBody>
                    <a:bodyPr/>
                    <a:lstStyle/>
                    <a:p>
                      <a:pPr marL="0" marR="0" lvl="0" indent="0" algn="ctr"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zh-TW" altLang="en-US" sz="1400" b="1" i="0" u="none" strike="noStrike" cap="none" normalizeH="0" baseline="0">
                          <a:ln>
                            <a:noFill/>
                          </a:ln>
                          <a:solidFill>
                            <a:schemeClr val="tx2"/>
                          </a:solidFill>
                          <a:effectLst/>
                          <a:latin typeface="Times New Roman" pitchFamily="18" charset="0"/>
                          <a:ea typeface="新細明體" pitchFamily="18" charset="-120"/>
                        </a:rPr>
                        <a:t>“</a:t>
                      </a: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Important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152400">
                <a:tc>
                  <a:txBody>
                    <a:bodyPr/>
                    <a:lstStyle/>
                    <a:p>
                      <a:pPr marL="0" marR="0" lvl="0" indent="0" algn="ctr"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zh-TW" altLang="en-US" sz="1400" b="1" i="0" u="none" strike="noStrike" cap="none" normalizeH="0" baseline="0">
                          <a:ln>
                            <a:noFill/>
                          </a:ln>
                          <a:solidFill>
                            <a:schemeClr val="tx2"/>
                          </a:solidFill>
                          <a:effectLst/>
                          <a:latin typeface="Times New Roman" pitchFamily="18" charset="0"/>
                          <a:ea typeface="新細明體" pitchFamily="18" charset="-120"/>
                        </a:rPr>
                        <a:t>“</a:t>
                      </a: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O”</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Ordinary Important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152400">
                <a:tc>
                  <a:txBody>
                    <a:bodyPr/>
                    <a:lstStyle/>
                    <a:p>
                      <a:pPr marL="0" marR="0" lvl="0" indent="0" algn="ctr"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zh-TW" altLang="en-US" sz="1400" b="1" i="0" u="none" strike="noStrike" cap="none" normalizeH="0" baseline="0">
                          <a:ln>
                            <a:noFill/>
                          </a:ln>
                          <a:solidFill>
                            <a:schemeClr val="tx2"/>
                          </a:solidFill>
                          <a:effectLst/>
                          <a:latin typeface="Times New Roman" pitchFamily="18" charset="0"/>
                          <a:ea typeface="新細明體" pitchFamily="18" charset="-120"/>
                        </a:rPr>
                        <a:t>“</a:t>
                      </a: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Unimportant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152400">
                <a:tc>
                  <a:txBody>
                    <a:bodyPr/>
                    <a:lstStyle/>
                    <a:p>
                      <a:pPr marL="0" marR="0" lvl="0" indent="0" algn="ctr"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zh-TW" altLang="en-US" sz="1400" b="1" i="0" u="none" strike="noStrike" cap="none" normalizeH="0" baseline="0" dirty="0">
                          <a:ln>
                            <a:noFill/>
                          </a:ln>
                          <a:solidFill>
                            <a:schemeClr val="tx2"/>
                          </a:solidFill>
                          <a:effectLst/>
                          <a:latin typeface="Times New Roman" pitchFamily="18" charset="0"/>
                          <a:ea typeface="新細明體" pitchFamily="18" charset="-120"/>
                        </a:rPr>
                        <a:t>“</a:t>
                      </a: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X”</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Closeness undesirable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32830" name="Text Box 30"/>
          <p:cNvSpPr txBox="1">
            <a:spLocks noChangeArrowheads="1"/>
          </p:cNvSpPr>
          <p:nvPr/>
        </p:nvSpPr>
        <p:spPr bwMode="auto">
          <a:xfrm>
            <a:off x="609600" y="3810000"/>
            <a:ext cx="7620000" cy="24563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itchFamily="34" charset="0"/>
                <a:cs typeface="Arial" pitchFamily="34" charset="0"/>
              </a:defRPr>
            </a:lvl1pPr>
            <a:lvl2pPr marL="914400" indent="-457200">
              <a:defRPr>
                <a:solidFill>
                  <a:schemeClr val="tx1"/>
                </a:solidFill>
                <a:latin typeface="Arial" pitchFamily="34" charset="0"/>
                <a:cs typeface="Arial" pitchFamily="34" charset="0"/>
              </a:defRPr>
            </a:lvl2pPr>
            <a:lvl3pPr marL="1371600" indent="-457200">
              <a:defRPr>
                <a:solidFill>
                  <a:schemeClr val="tx1"/>
                </a:solidFill>
                <a:latin typeface="Arial" pitchFamily="34" charset="0"/>
                <a:cs typeface="Arial" pitchFamily="34" charset="0"/>
              </a:defRPr>
            </a:lvl3pPr>
            <a:lvl4pPr marL="1828800" indent="-457200">
              <a:defRPr>
                <a:solidFill>
                  <a:schemeClr val="tx1"/>
                </a:solidFill>
                <a:latin typeface="Arial" pitchFamily="34" charset="0"/>
                <a:cs typeface="Arial" pitchFamily="34" charset="0"/>
              </a:defRPr>
            </a:lvl4pPr>
            <a:lvl5pPr marL="2286000" indent="-457200">
              <a:defRPr>
                <a:solidFill>
                  <a:schemeClr val="tx1"/>
                </a:solidFill>
                <a:latin typeface="Arial" pitchFamily="34" charset="0"/>
                <a:cs typeface="Arial" pitchFamily="34" charset="0"/>
              </a:defRPr>
            </a:lvl5pPr>
            <a:lvl6pPr marL="2743200" indent="-457200" fontAlgn="base">
              <a:spcBef>
                <a:spcPct val="0"/>
              </a:spcBef>
              <a:spcAft>
                <a:spcPct val="0"/>
              </a:spcAft>
              <a:defRPr>
                <a:solidFill>
                  <a:schemeClr val="tx1"/>
                </a:solidFill>
                <a:latin typeface="Arial" pitchFamily="34" charset="0"/>
                <a:cs typeface="Arial" pitchFamily="34" charset="0"/>
              </a:defRPr>
            </a:lvl6pPr>
            <a:lvl7pPr marL="3200400" indent="-457200" fontAlgn="base">
              <a:spcBef>
                <a:spcPct val="0"/>
              </a:spcBef>
              <a:spcAft>
                <a:spcPct val="0"/>
              </a:spcAft>
              <a:defRPr>
                <a:solidFill>
                  <a:schemeClr val="tx1"/>
                </a:solidFill>
                <a:latin typeface="Arial" pitchFamily="34" charset="0"/>
                <a:cs typeface="Arial" pitchFamily="34" charset="0"/>
              </a:defRPr>
            </a:lvl7pPr>
            <a:lvl8pPr marL="3657600" indent="-457200" fontAlgn="base">
              <a:spcBef>
                <a:spcPct val="0"/>
              </a:spcBef>
              <a:spcAft>
                <a:spcPct val="0"/>
              </a:spcAft>
              <a:defRPr>
                <a:solidFill>
                  <a:schemeClr val="tx1"/>
                </a:solidFill>
                <a:latin typeface="Arial" pitchFamily="34" charset="0"/>
                <a:cs typeface="Arial" pitchFamily="34" charset="0"/>
              </a:defRPr>
            </a:lvl8pPr>
            <a:lvl9pPr marL="4114800" indent="-457200" fontAlgn="base">
              <a:spcBef>
                <a:spcPct val="0"/>
              </a:spcBef>
              <a:spcAft>
                <a:spcPct val="0"/>
              </a:spcAft>
              <a:defRPr>
                <a:solidFill>
                  <a:schemeClr val="tx1"/>
                </a:solidFill>
                <a:latin typeface="Arial" pitchFamily="34" charset="0"/>
                <a:cs typeface="Arial" pitchFamily="34" charset="0"/>
              </a:defRPr>
            </a:lvl9pPr>
          </a:lstStyle>
          <a:p>
            <a:pPr algn="just">
              <a:lnSpc>
                <a:spcPct val="80000"/>
              </a:lnSpc>
              <a:spcBef>
                <a:spcPct val="50000"/>
              </a:spcBef>
            </a:pPr>
            <a:r>
              <a:rPr lang="en-US" altLang="zh-TW" sz="2000" dirty="0">
                <a:solidFill>
                  <a:srgbClr val="002060"/>
                </a:solidFill>
                <a:latin typeface="Times New Roman" pitchFamily="18" charset="0"/>
                <a:ea typeface="新細明體" pitchFamily="18" charset="-120"/>
              </a:rPr>
              <a:t>Construct the activity relationship chart:</a:t>
            </a:r>
          </a:p>
          <a:p>
            <a:pPr lvl="1" algn="just">
              <a:lnSpc>
                <a:spcPct val="80000"/>
              </a:lnSpc>
              <a:spcBef>
                <a:spcPct val="50000"/>
              </a:spcBef>
              <a:buFontTx/>
              <a:buAutoNum type="arabicPeriod"/>
            </a:pPr>
            <a:r>
              <a:rPr lang="en-US" altLang="zh-TW" sz="1800" dirty="0">
                <a:solidFill>
                  <a:srgbClr val="002060"/>
                </a:solidFill>
                <a:latin typeface="Times New Roman" pitchFamily="18" charset="0"/>
                <a:ea typeface="新細明體" pitchFamily="18" charset="-120"/>
              </a:rPr>
              <a:t>Fill in the importance code in each block according to the importance of the relationship between the two activities.</a:t>
            </a:r>
          </a:p>
          <a:p>
            <a:pPr lvl="1" algn="just">
              <a:lnSpc>
                <a:spcPct val="60000"/>
              </a:lnSpc>
              <a:spcBef>
                <a:spcPct val="50000"/>
              </a:spcBef>
              <a:buFontTx/>
              <a:buAutoNum type="arabicPeriod"/>
            </a:pPr>
            <a:r>
              <a:rPr lang="en-US" altLang="zh-TW" sz="1800" dirty="0">
                <a:solidFill>
                  <a:srgbClr val="002060"/>
                </a:solidFill>
                <a:latin typeface="Times New Roman" pitchFamily="18" charset="0"/>
                <a:ea typeface="新細明體" pitchFamily="18" charset="-120"/>
              </a:rPr>
              <a:t>Guideline:</a:t>
            </a:r>
          </a:p>
          <a:p>
            <a:pPr lvl="2" algn="just">
              <a:lnSpc>
                <a:spcPct val="60000"/>
              </a:lnSpc>
              <a:spcBef>
                <a:spcPct val="50000"/>
              </a:spcBef>
            </a:pPr>
            <a:r>
              <a:rPr lang="en-US" altLang="zh-TW" sz="1800" dirty="0">
                <a:solidFill>
                  <a:srgbClr val="002060"/>
                </a:solidFill>
                <a:latin typeface="Times New Roman" pitchFamily="18" charset="0"/>
                <a:ea typeface="新細明體" pitchFamily="18" charset="-120"/>
              </a:rPr>
              <a:t>No more than 5% of the relationships should be assigned “A” or “X”;</a:t>
            </a:r>
          </a:p>
          <a:p>
            <a:pPr lvl="2" algn="just">
              <a:lnSpc>
                <a:spcPct val="60000"/>
              </a:lnSpc>
              <a:spcBef>
                <a:spcPct val="50000"/>
              </a:spcBef>
            </a:pPr>
            <a:r>
              <a:rPr lang="en-US" altLang="zh-TW" sz="1800" dirty="0">
                <a:solidFill>
                  <a:srgbClr val="002060"/>
                </a:solidFill>
                <a:latin typeface="Times New Roman" pitchFamily="18" charset="0"/>
                <a:ea typeface="新細明體" pitchFamily="18" charset="-120"/>
              </a:rPr>
              <a:t>No more than 10% “E”;</a:t>
            </a:r>
          </a:p>
          <a:p>
            <a:pPr lvl="2" algn="just">
              <a:lnSpc>
                <a:spcPct val="60000"/>
              </a:lnSpc>
              <a:spcBef>
                <a:spcPct val="50000"/>
              </a:spcBef>
            </a:pPr>
            <a:r>
              <a:rPr lang="en-US" altLang="zh-TW" sz="1800" dirty="0">
                <a:solidFill>
                  <a:srgbClr val="002060"/>
                </a:solidFill>
                <a:latin typeface="Times New Roman" pitchFamily="18" charset="0"/>
                <a:ea typeface="新細明體" pitchFamily="18" charset="-120"/>
              </a:rPr>
              <a:t>No more than 15% “I”;</a:t>
            </a:r>
          </a:p>
          <a:p>
            <a:pPr lvl="2" algn="just">
              <a:lnSpc>
                <a:spcPct val="60000"/>
              </a:lnSpc>
              <a:spcBef>
                <a:spcPct val="50000"/>
              </a:spcBef>
            </a:pPr>
            <a:r>
              <a:rPr lang="en-US" altLang="zh-TW" sz="1800" dirty="0">
                <a:solidFill>
                  <a:srgbClr val="002060"/>
                </a:solidFill>
                <a:latin typeface="Times New Roman" pitchFamily="18" charset="0"/>
                <a:ea typeface="新細明體" pitchFamily="18" charset="-120"/>
              </a:rPr>
              <a:t>No more than 20% “O”.</a:t>
            </a:r>
          </a:p>
        </p:txBody>
      </p:sp>
    </p:spTree>
    <p:extLst>
      <p:ext uri="{BB962C8B-B14F-4D97-AF65-F5344CB8AC3E}">
        <p14:creationId xmlns:p14="http://schemas.microsoft.com/office/powerpoint/2010/main" val="3358846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304800" y="556890"/>
            <a:ext cx="8080375" cy="457200"/>
          </a:xfrm>
        </p:spPr>
        <p:txBody>
          <a:bodyPr>
            <a:normAutofit fontScale="90000"/>
          </a:bodyPr>
          <a:lstStyle/>
          <a:p>
            <a:r>
              <a:rPr lang="en-US" altLang="zh-TW" sz="3200" dirty="0">
                <a:ea typeface="新細明體" pitchFamily="18" charset="-120"/>
              </a:rPr>
              <a:t>Activity Relationship Analysis - Example</a:t>
            </a:r>
          </a:p>
        </p:txBody>
      </p:sp>
      <p:sp useBgFill="1">
        <p:nvSpPr>
          <p:cNvPr id="334851" name="Rectangle 3"/>
          <p:cNvSpPr>
            <a:spLocks noGrp="1" noChangeArrowheads="1"/>
          </p:cNvSpPr>
          <p:nvPr>
            <p:ph idx="1"/>
          </p:nvPr>
        </p:nvSpPr>
        <p:spPr>
          <a:xfrm>
            <a:off x="4953000" y="3276600"/>
            <a:ext cx="4114800" cy="3200400"/>
          </a:xfrm>
        </p:spPr>
        <p:txBody>
          <a:bodyPr/>
          <a:lstStyle/>
          <a:p>
            <a:pPr marL="0" indent="0" algn="just">
              <a:buFont typeface="Wingdings" pitchFamily="2" charset="2"/>
              <a:buNone/>
            </a:pPr>
            <a:r>
              <a:rPr kumimoji="1" lang="en-US" altLang="zh-TW" sz="1800" dirty="0">
                <a:solidFill>
                  <a:schemeClr val="tx1">
                    <a:lumMod val="60000"/>
                    <a:lumOff val="40000"/>
                  </a:schemeClr>
                </a:solidFill>
                <a:latin typeface="Times New Roman" pitchFamily="18" charset="0"/>
                <a:ea typeface="新細明體" pitchFamily="18" charset="-120"/>
              </a:rPr>
              <a:t>To include more information in the chart, the </a:t>
            </a:r>
            <a:r>
              <a:rPr kumimoji="1" lang="en-US" altLang="zh-TW" sz="1800" dirty="0">
                <a:solidFill>
                  <a:srgbClr val="002060"/>
                </a:solidFill>
                <a:latin typeface="Times New Roman" pitchFamily="18" charset="0"/>
                <a:ea typeface="新細明體" pitchFamily="18" charset="-120"/>
              </a:rPr>
              <a:t>reasons for assigning the importance codes</a:t>
            </a:r>
            <a:r>
              <a:rPr kumimoji="1" lang="en-US" altLang="zh-TW" sz="1800" dirty="0">
                <a:solidFill>
                  <a:schemeClr val="tx1">
                    <a:lumMod val="60000"/>
                    <a:lumOff val="40000"/>
                  </a:schemeClr>
                </a:solidFill>
                <a:latin typeface="Times New Roman" pitchFamily="18" charset="0"/>
                <a:ea typeface="新細明體" pitchFamily="18" charset="-120"/>
              </a:rPr>
              <a:t> may be presented on the chart by putting a </a:t>
            </a:r>
            <a:r>
              <a:rPr kumimoji="1" lang="en-US" altLang="zh-TW" sz="1800" dirty="0">
                <a:solidFill>
                  <a:srgbClr val="002060"/>
                </a:solidFill>
                <a:latin typeface="Times New Roman" pitchFamily="18" charset="0"/>
                <a:ea typeface="新細明體" pitchFamily="18" charset="-120"/>
              </a:rPr>
              <a:t>reason code </a:t>
            </a:r>
            <a:r>
              <a:rPr kumimoji="1" lang="en-US" altLang="zh-TW" sz="1800" dirty="0">
                <a:solidFill>
                  <a:schemeClr val="tx1">
                    <a:lumMod val="60000"/>
                    <a:lumOff val="40000"/>
                  </a:schemeClr>
                </a:solidFill>
                <a:latin typeface="Times New Roman" pitchFamily="18" charset="0"/>
                <a:ea typeface="新細明體" pitchFamily="18" charset="-120"/>
              </a:rPr>
              <a:t>under each importance code. In this case, </a:t>
            </a:r>
            <a:r>
              <a:rPr kumimoji="1" lang="en-US" altLang="zh-TW" sz="1800" dirty="0">
                <a:solidFill>
                  <a:srgbClr val="002060"/>
                </a:solidFill>
                <a:latin typeface="Times New Roman" pitchFamily="18" charset="0"/>
                <a:ea typeface="新細明體" pitchFamily="18" charset="-120"/>
              </a:rPr>
              <a:t>a table showing the definition of these reason code </a:t>
            </a:r>
            <a:r>
              <a:rPr kumimoji="1" lang="en-US" altLang="zh-TW" sz="1800" dirty="0">
                <a:solidFill>
                  <a:schemeClr val="tx1">
                    <a:lumMod val="60000"/>
                    <a:lumOff val="40000"/>
                  </a:schemeClr>
                </a:solidFill>
                <a:latin typeface="Times New Roman" pitchFamily="18" charset="0"/>
                <a:ea typeface="新細明體" pitchFamily="18" charset="-120"/>
              </a:rPr>
              <a:t>should be attached to the chart. Here is the activity relationship chart of the above example. Reason codes are only listed for a few relationships for example purpose.</a:t>
            </a:r>
          </a:p>
        </p:txBody>
      </p:sp>
      <p:graphicFrame>
        <p:nvGraphicFramePr>
          <p:cNvPr id="334852" name="Group 4"/>
          <p:cNvGraphicFramePr>
            <a:graphicFrameLocks noGrp="1"/>
          </p:cNvGraphicFramePr>
          <p:nvPr/>
        </p:nvGraphicFramePr>
        <p:xfrm>
          <a:off x="5105400" y="1341090"/>
          <a:ext cx="2819400" cy="1889760"/>
        </p:xfrm>
        <a:graphic>
          <a:graphicData uri="http://schemas.openxmlformats.org/drawingml/2006/table">
            <a:tbl>
              <a:tblPr/>
              <a:tblGrid>
                <a:gridCol w="9144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285750">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Code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Reason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3</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4</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5</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Material flow</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Ease of supervision</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Common personnel</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Contact necessary</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Convenience</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34863" name="Text Box 15"/>
          <p:cNvSpPr txBox="1">
            <a:spLocks noChangeArrowheads="1"/>
          </p:cNvSpPr>
          <p:nvPr/>
        </p:nvSpPr>
        <p:spPr bwMode="auto">
          <a:xfrm>
            <a:off x="5029200" y="980728"/>
            <a:ext cx="1397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800" u="sng">
                <a:solidFill>
                  <a:srgbClr val="CC0066"/>
                </a:solidFill>
                <a:latin typeface="Times New Roman" pitchFamily="18" charset="0"/>
                <a:ea typeface="新細明體" pitchFamily="18" charset="-120"/>
              </a:rPr>
              <a:t>Reason Code</a:t>
            </a:r>
          </a:p>
        </p:txBody>
      </p:sp>
      <p:graphicFrame>
        <p:nvGraphicFramePr>
          <p:cNvPr id="334864" name="Object 16"/>
          <p:cNvGraphicFramePr>
            <a:graphicFrameLocks noChangeAspect="1"/>
          </p:cNvGraphicFramePr>
          <p:nvPr/>
        </p:nvGraphicFramePr>
        <p:xfrm>
          <a:off x="17961" y="1164084"/>
          <a:ext cx="4858839" cy="5682371"/>
        </p:xfrm>
        <a:graphic>
          <a:graphicData uri="http://schemas.openxmlformats.org/presentationml/2006/ole">
            <mc:AlternateContent xmlns:mc="http://schemas.openxmlformats.org/markup-compatibility/2006">
              <mc:Choice xmlns:v="urn:schemas-microsoft-com:vml" Requires="v">
                <p:oleObj spid="_x0000_s5188" name="SmartDraw" r:id="rId4" imgW="2971800" imgH="3694176" progId="">
                  <p:embed/>
                </p:oleObj>
              </mc:Choice>
              <mc:Fallback>
                <p:oleObj name="SmartDraw" r:id="rId4" imgW="2971800" imgH="3694176" progId="">
                  <p:embed/>
                  <p:pic>
                    <p:nvPicPr>
                      <p:cNvPr id="334864" name="Object 16"/>
                      <p:cNvPicPr>
                        <a:picLocks noChangeAspect="1" noChangeArrowheads="1"/>
                      </p:cNvPicPr>
                      <p:nvPr/>
                    </p:nvPicPr>
                    <p:blipFill>
                      <a:blip r:embed="rId5">
                        <a:extLst>
                          <a:ext uri="{28A0092B-C50C-407E-A947-70E740481C1C}">
                            <a14:useLocalDpi xmlns:a14="http://schemas.microsoft.com/office/drawing/2010/main" val="0"/>
                          </a:ext>
                        </a:extLst>
                      </a:blip>
                      <a:srcRect l="-5576" t="-1651" r="-4065" b="-1494"/>
                      <a:stretch>
                        <a:fillRect/>
                      </a:stretch>
                    </p:blipFill>
                    <p:spPr bwMode="auto">
                      <a:xfrm>
                        <a:off x="17961" y="1164084"/>
                        <a:ext cx="4858839" cy="5682371"/>
                      </a:xfrm>
                      <a:prstGeom prst="rect">
                        <a:avLst/>
                      </a:prstGeom>
                      <a:solidFill>
                        <a:srgbClr val="99CCFF"/>
                      </a:solidFill>
                    </p:spPr>
                  </p:pic>
                </p:oleObj>
              </mc:Fallback>
            </mc:AlternateContent>
          </a:graphicData>
        </a:graphic>
      </p:graphicFrame>
      <p:grpSp>
        <p:nvGrpSpPr>
          <p:cNvPr id="3" name="Group 2"/>
          <p:cNvGrpSpPr/>
          <p:nvPr/>
        </p:nvGrpSpPr>
        <p:grpSpPr>
          <a:xfrm>
            <a:off x="2061106" y="1974359"/>
            <a:ext cx="1367580" cy="4099338"/>
            <a:chOff x="2061106" y="1974359"/>
            <a:chExt cx="1367580" cy="4099338"/>
          </a:xfrm>
        </p:grpSpPr>
        <p:sp>
          <p:nvSpPr>
            <p:cNvPr id="2" name="Oval 1"/>
            <p:cNvSpPr/>
            <p:nvPr/>
          </p:nvSpPr>
          <p:spPr>
            <a:xfrm>
              <a:off x="2332150" y="5731726"/>
              <a:ext cx="289932" cy="341971"/>
            </a:xfrm>
            <a:prstGeom prst="ellipse">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37412" y="1974359"/>
              <a:ext cx="289932" cy="341971"/>
            </a:xfrm>
            <a:prstGeom prst="ellipse">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61106" y="2238567"/>
              <a:ext cx="289932" cy="341971"/>
            </a:xfrm>
            <a:prstGeom prst="ellipse">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37412" y="2510928"/>
              <a:ext cx="289932" cy="341971"/>
            </a:xfrm>
            <a:prstGeom prst="ellipse">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138754" y="2769218"/>
              <a:ext cx="289932" cy="341971"/>
            </a:xfrm>
            <a:prstGeom prst="ellipse">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983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328317" y="582773"/>
            <a:ext cx="8080375" cy="457200"/>
          </a:xfrm>
        </p:spPr>
        <p:txBody>
          <a:bodyPr>
            <a:normAutofit fontScale="90000"/>
          </a:bodyPr>
          <a:lstStyle/>
          <a:p>
            <a:r>
              <a:rPr lang="en-US" altLang="zh-TW" sz="3600" dirty="0">
                <a:ea typeface="新細明體" pitchFamily="18" charset="-120"/>
              </a:rPr>
              <a:t>Dimensionless Block Diagram</a:t>
            </a:r>
          </a:p>
        </p:txBody>
      </p:sp>
      <p:sp>
        <p:nvSpPr>
          <p:cNvPr id="336899" name="Rectangle 3"/>
          <p:cNvSpPr>
            <a:spLocks noGrp="1" noChangeArrowheads="1"/>
          </p:cNvSpPr>
          <p:nvPr>
            <p:ph idx="1"/>
          </p:nvPr>
        </p:nvSpPr>
        <p:spPr>
          <a:xfrm>
            <a:off x="457200" y="1222858"/>
            <a:ext cx="8272463" cy="5406542"/>
          </a:xfrm>
        </p:spPr>
        <p:txBody>
          <a:bodyPr/>
          <a:lstStyle/>
          <a:p>
            <a:pPr marL="342900" indent="-342900">
              <a:buClr>
                <a:srgbClr val="3333CC"/>
              </a:buClr>
              <a:buFont typeface="Wingdings" pitchFamily="2" charset="2"/>
              <a:buChar char="Ø"/>
            </a:pPr>
            <a:r>
              <a:rPr lang="en-US" altLang="zh-TW" sz="1900" dirty="0">
                <a:ea typeface="新細明體" pitchFamily="18" charset="-120"/>
              </a:rPr>
              <a:t>Dimensionless block diagram shows a dimensionless layout based on the activity relationship information</a:t>
            </a:r>
          </a:p>
          <a:p>
            <a:pPr marL="342900" indent="-342900">
              <a:buClr>
                <a:srgbClr val="3333CC"/>
              </a:buClr>
              <a:buFont typeface="Wingdings" pitchFamily="2" charset="2"/>
              <a:buChar char="Ø"/>
            </a:pPr>
            <a:r>
              <a:rPr lang="en-US" altLang="zh-TW" sz="1900" dirty="0">
                <a:ea typeface="新細明體" pitchFamily="18" charset="-120"/>
              </a:rPr>
              <a:t>Procedure for constructing dimensionless block diagram (unit block layout)</a:t>
            </a:r>
          </a:p>
          <a:p>
            <a:pPr marL="342900" indent="-342900">
              <a:lnSpc>
                <a:spcPct val="40000"/>
              </a:lnSpc>
              <a:buFont typeface="Wingdings" pitchFamily="2" charset="2"/>
              <a:buNone/>
            </a:pPr>
            <a:endParaRPr lang="en-US" altLang="zh-TW" sz="1900" dirty="0">
              <a:ea typeface="新細明體" pitchFamily="18" charset="-120"/>
            </a:endParaRPr>
          </a:p>
          <a:p>
            <a:pPr marL="342900" indent="-342900">
              <a:buFont typeface="Wingdings" pitchFamily="2" charset="2"/>
              <a:buNone/>
            </a:pPr>
            <a:r>
              <a:rPr lang="en-US" altLang="zh-TW" sz="2000" dirty="0">
                <a:solidFill>
                  <a:srgbClr val="CC3300"/>
                </a:solidFill>
                <a:effectLst>
                  <a:outerShdw blurRad="38100" dist="38100" dir="2700000" algn="tl">
                    <a:srgbClr val="C0C0C0"/>
                  </a:outerShdw>
                </a:effectLst>
                <a:ea typeface="新細明體" pitchFamily="18" charset="-120"/>
              </a:rPr>
              <a:t>Step 1: Preparation:</a:t>
            </a:r>
          </a:p>
          <a:p>
            <a:pPr marL="147638" indent="4763">
              <a:buFont typeface="Wingdings" pitchFamily="2" charset="2"/>
              <a:buNone/>
            </a:pPr>
            <a:r>
              <a:rPr lang="en-US" altLang="zh-TW" sz="2400" dirty="0">
                <a:solidFill>
                  <a:schemeClr val="tx1">
                    <a:lumMod val="60000"/>
                    <a:lumOff val="40000"/>
                  </a:schemeClr>
                </a:solidFill>
                <a:ea typeface="新細明體" pitchFamily="18" charset="-120"/>
              </a:rPr>
              <a:t>This procedure uses </a:t>
            </a:r>
            <a:r>
              <a:rPr lang="en-US" altLang="zh-TW" sz="2400" dirty="0">
                <a:solidFill>
                  <a:srgbClr val="002060"/>
                </a:solidFill>
                <a:ea typeface="新細明體" pitchFamily="18" charset="-120"/>
              </a:rPr>
              <a:t>equal sized square blocks </a:t>
            </a:r>
            <a:r>
              <a:rPr lang="en-US" altLang="zh-TW" sz="2400" dirty="0">
                <a:solidFill>
                  <a:schemeClr val="tx1">
                    <a:lumMod val="60000"/>
                    <a:lumOff val="40000"/>
                  </a:schemeClr>
                </a:solidFill>
                <a:ea typeface="新細明體" pitchFamily="18" charset="-120"/>
              </a:rPr>
              <a:t>to represent the departments (activities) and </a:t>
            </a:r>
            <a:r>
              <a:rPr lang="en-US" altLang="zh-TW" sz="2400" dirty="0">
                <a:solidFill>
                  <a:srgbClr val="002060"/>
                </a:solidFill>
                <a:ea typeface="新細明體" pitchFamily="18" charset="-120"/>
              </a:rPr>
              <a:t>place them </a:t>
            </a:r>
            <a:r>
              <a:rPr lang="en-US" altLang="zh-TW" sz="2400" dirty="0">
                <a:solidFill>
                  <a:schemeClr val="tx1">
                    <a:lumMod val="60000"/>
                    <a:lumOff val="40000"/>
                  </a:schemeClr>
                </a:solidFill>
                <a:ea typeface="新細明體" pitchFamily="18" charset="-120"/>
              </a:rPr>
              <a:t>to the layout </a:t>
            </a:r>
            <a:r>
              <a:rPr lang="en-US" altLang="zh-TW" sz="2400" dirty="0">
                <a:solidFill>
                  <a:srgbClr val="002060"/>
                </a:solidFill>
                <a:ea typeface="新細明體" pitchFamily="18" charset="-120"/>
              </a:rPr>
              <a:t>one by one </a:t>
            </a:r>
            <a:r>
              <a:rPr lang="en-US" altLang="zh-TW" sz="2400" dirty="0">
                <a:solidFill>
                  <a:schemeClr val="tx1">
                    <a:lumMod val="60000"/>
                    <a:lumOff val="40000"/>
                  </a:schemeClr>
                </a:solidFill>
                <a:ea typeface="新細明體" pitchFamily="18" charset="-120"/>
              </a:rPr>
              <a:t>until all the departments have been placed. In each iteration of the procedure we need to make the following two decisions.</a:t>
            </a:r>
            <a:endParaRPr lang="en-US" altLang="zh-TW" sz="2800" dirty="0">
              <a:ea typeface="新細明體" pitchFamily="18" charset="-120"/>
            </a:endParaRPr>
          </a:p>
          <a:p>
            <a:pPr marL="663575" lvl="1" indent="-284163">
              <a:buSzPct val="90000"/>
              <a:buFont typeface="Wingdings" pitchFamily="2" charset="2"/>
              <a:buChar char="v"/>
            </a:pPr>
            <a:r>
              <a:rPr lang="en-US" altLang="zh-TW" sz="2000" dirty="0">
                <a:solidFill>
                  <a:srgbClr val="002060"/>
                </a:solidFill>
                <a:ea typeface="新細明體" pitchFamily="18" charset="-120"/>
              </a:rPr>
              <a:t>The order of placing </a:t>
            </a:r>
            <a:r>
              <a:rPr lang="en-US" altLang="zh-TW" sz="2000" dirty="0">
                <a:solidFill>
                  <a:schemeClr val="tx1">
                    <a:lumMod val="60000"/>
                    <a:lumOff val="40000"/>
                  </a:schemeClr>
                </a:solidFill>
                <a:ea typeface="新細明體" pitchFamily="18" charset="-120"/>
              </a:rPr>
              <a:t>the departments (which department should be placed to the layout next).</a:t>
            </a:r>
          </a:p>
          <a:p>
            <a:pPr marL="663575" lvl="1" indent="-284163">
              <a:lnSpc>
                <a:spcPct val="40000"/>
              </a:lnSpc>
            </a:pPr>
            <a:endParaRPr lang="en-US" altLang="zh-TW" sz="2000" dirty="0">
              <a:ea typeface="新細明體" pitchFamily="18" charset="-120"/>
            </a:endParaRPr>
          </a:p>
          <a:p>
            <a:pPr marL="663575" lvl="1" indent="-284163">
              <a:buSzPct val="90000"/>
              <a:buFont typeface="Wingdings" pitchFamily="2" charset="2"/>
              <a:buChar char="v"/>
            </a:pPr>
            <a:r>
              <a:rPr lang="en-US" altLang="zh-TW" sz="2000" dirty="0">
                <a:solidFill>
                  <a:srgbClr val="002060"/>
                </a:solidFill>
                <a:ea typeface="新細明體" pitchFamily="18" charset="-120"/>
              </a:rPr>
              <a:t>The relative positions </a:t>
            </a:r>
            <a:r>
              <a:rPr lang="en-US" altLang="zh-TW" sz="2000" dirty="0">
                <a:solidFill>
                  <a:schemeClr val="tx1">
                    <a:lumMod val="60000"/>
                    <a:lumOff val="40000"/>
                  </a:schemeClr>
                </a:solidFill>
                <a:ea typeface="新細明體" pitchFamily="18" charset="-120"/>
              </a:rPr>
              <a:t>between the department being placed and the departments already on the layout (where it should be placed).</a:t>
            </a:r>
          </a:p>
        </p:txBody>
      </p:sp>
    </p:spTree>
    <p:extLst>
      <p:ext uri="{BB962C8B-B14F-4D97-AF65-F5344CB8AC3E}">
        <p14:creationId xmlns:p14="http://schemas.microsoft.com/office/powerpoint/2010/main" val="2194858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303859" y="535741"/>
            <a:ext cx="8080375" cy="457200"/>
          </a:xfrm>
        </p:spPr>
        <p:txBody>
          <a:bodyPr>
            <a:normAutofit fontScale="90000"/>
          </a:bodyPr>
          <a:lstStyle/>
          <a:p>
            <a:r>
              <a:rPr lang="en-US" altLang="zh-TW" dirty="0">
                <a:ea typeface="新細明體" pitchFamily="18" charset="-120"/>
              </a:rPr>
              <a:t>Dimensionless Block Diagram</a:t>
            </a:r>
          </a:p>
        </p:txBody>
      </p:sp>
      <p:sp>
        <p:nvSpPr>
          <p:cNvPr id="338947" name="Rectangle 3"/>
          <p:cNvSpPr>
            <a:spLocks noGrp="1" noChangeArrowheads="1"/>
          </p:cNvSpPr>
          <p:nvPr>
            <p:ph idx="1"/>
          </p:nvPr>
        </p:nvSpPr>
        <p:spPr>
          <a:xfrm>
            <a:off x="381000" y="990600"/>
            <a:ext cx="8320087" cy="5472906"/>
          </a:xfrm>
        </p:spPr>
        <p:txBody>
          <a:bodyPr/>
          <a:lstStyle/>
          <a:p>
            <a:pPr marL="342900" indent="-342900">
              <a:buClr>
                <a:srgbClr val="3333CC"/>
              </a:buClr>
              <a:buFont typeface="Wingdings" pitchFamily="2" charset="2"/>
              <a:buNone/>
            </a:pPr>
            <a:r>
              <a:rPr lang="en-US" altLang="zh-TW" sz="2000" dirty="0">
                <a:solidFill>
                  <a:srgbClr val="CC3300"/>
                </a:solidFill>
                <a:effectLst>
                  <a:outerShdw blurRad="38100" dist="38100" dir="2700000" algn="tl">
                    <a:srgbClr val="C0C0C0"/>
                  </a:outerShdw>
                </a:effectLst>
                <a:ea typeface="新細明體" pitchFamily="18" charset="-120"/>
              </a:rPr>
              <a:t>Step 2: Preparation</a:t>
            </a:r>
          </a:p>
          <a:p>
            <a:pPr marL="852488" lvl="2" indent="0">
              <a:buFont typeface="Wingdings" pitchFamily="2" charset="2"/>
              <a:buNone/>
            </a:pPr>
            <a:r>
              <a:rPr lang="en-US" altLang="zh-TW" sz="2000" dirty="0">
                <a:solidFill>
                  <a:schemeClr val="tx1">
                    <a:lumMod val="60000"/>
                    <a:lumOff val="40000"/>
                  </a:schemeClr>
                </a:solidFill>
                <a:ea typeface="新細明體" pitchFamily="18" charset="-120"/>
              </a:rPr>
              <a:t>In this method, both of these two decisions are made based on the total closeness ratings of the departments. The total closeness rating of a department can be calculated as follows:</a:t>
            </a:r>
          </a:p>
          <a:p>
            <a:pPr marL="852488" lvl="2" indent="0">
              <a:spcBef>
                <a:spcPts val="1200"/>
              </a:spcBef>
              <a:buFont typeface="Wingdings" pitchFamily="2" charset="2"/>
              <a:buNone/>
            </a:pPr>
            <a:r>
              <a:rPr lang="en-US" altLang="zh-TW" sz="2000" dirty="0">
                <a:solidFill>
                  <a:schemeClr val="tx1">
                    <a:lumMod val="60000"/>
                    <a:lumOff val="40000"/>
                  </a:schemeClr>
                </a:solidFill>
                <a:ea typeface="新細明體" pitchFamily="18" charset="-120"/>
              </a:rPr>
              <a:t>Since the types of relationships (A, E, I, O, U, X) defines how close the departments should be, we assign the closeness rating to the different types of relationship as follows:</a:t>
            </a:r>
            <a:endParaRPr lang="en-US" altLang="zh-TW" sz="2000" dirty="0">
              <a:solidFill>
                <a:srgbClr val="006600"/>
              </a:solidFill>
              <a:ea typeface="新細明體" pitchFamily="18" charset="-120"/>
            </a:endParaRPr>
          </a:p>
          <a:p>
            <a:pPr marL="852488" lvl="2" indent="0">
              <a:spcBef>
                <a:spcPts val="1200"/>
              </a:spcBef>
              <a:buFont typeface="Wingdings" pitchFamily="2" charset="2"/>
              <a:buNone/>
            </a:pPr>
            <a:r>
              <a:rPr lang="en-US" altLang="zh-TW" sz="2000" dirty="0">
                <a:solidFill>
                  <a:srgbClr val="002060"/>
                </a:solidFill>
                <a:ea typeface="新細明體" pitchFamily="18" charset="-120"/>
              </a:rPr>
              <a:t>		A = 10,000,		E = 1,000,</a:t>
            </a:r>
          </a:p>
          <a:p>
            <a:pPr marL="852488" lvl="2" indent="0">
              <a:spcBef>
                <a:spcPts val="1200"/>
              </a:spcBef>
              <a:buFont typeface="Wingdings" pitchFamily="2" charset="2"/>
              <a:buNone/>
            </a:pPr>
            <a:r>
              <a:rPr lang="en-US" altLang="zh-TW" sz="2000" dirty="0">
                <a:solidFill>
                  <a:srgbClr val="002060"/>
                </a:solidFill>
                <a:ea typeface="新細明體" pitchFamily="18" charset="-120"/>
              </a:rPr>
              <a:t>		I = 100,			O = 10,</a:t>
            </a:r>
          </a:p>
          <a:p>
            <a:pPr marL="852488" lvl="2" indent="0">
              <a:spcBef>
                <a:spcPts val="1200"/>
              </a:spcBef>
              <a:buFont typeface="Wingdings" pitchFamily="2" charset="2"/>
              <a:buNone/>
            </a:pPr>
            <a:r>
              <a:rPr lang="en-US" altLang="zh-TW" sz="2000" dirty="0">
                <a:solidFill>
                  <a:srgbClr val="002060"/>
                </a:solidFill>
                <a:ea typeface="新細明體" pitchFamily="18" charset="-120"/>
              </a:rPr>
              <a:t>		U = 1,			X = -10,000.</a:t>
            </a:r>
            <a:endParaRPr lang="en-US" altLang="zh-TW" sz="2000" dirty="0">
              <a:ea typeface="新細明體" pitchFamily="18" charset="-120"/>
            </a:endParaRPr>
          </a:p>
          <a:p>
            <a:pPr marL="852488" lvl="2" indent="0">
              <a:spcBef>
                <a:spcPts val="1200"/>
              </a:spcBef>
              <a:buFont typeface="Wingdings" pitchFamily="2" charset="2"/>
              <a:buNone/>
            </a:pPr>
            <a:r>
              <a:rPr lang="en-US" altLang="zh-TW" sz="2000" dirty="0">
                <a:solidFill>
                  <a:schemeClr val="tx1">
                    <a:lumMod val="60000"/>
                    <a:lumOff val="40000"/>
                  </a:schemeClr>
                </a:solidFill>
                <a:ea typeface="新細明體" pitchFamily="18" charset="-120"/>
              </a:rPr>
              <a:t>Then, the total closeness rating (TCR) of a department is the sum of the </a:t>
            </a:r>
            <a:r>
              <a:rPr lang="en-US" altLang="zh-TW" sz="2000" b="1" dirty="0">
                <a:solidFill>
                  <a:schemeClr val="tx1">
                    <a:lumMod val="60000"/>
                    <a:lumOff val="40000"/>
                  </a:schemeClr>
                </a:solidFill>
                <a:ea typeface="新細明體" pitchFamily="18" charset="-120"/>
              </a:rPr>
              <a:t>absolute</a:t>
            </a:r>
            <a:r>
              <a:rPr lang="en-US" altLang="zh-TW" sz="2000" dirty="0">
                <a:solidFill>
                  <a:schemeClr val="tx1">
                    <a:lumMod val="60000"/>
                    <a:lumOff val="40000"/>
                  </a:schemeClr>
                </a:solidFill>
                <a:ea typeface="新細明體" pitchFamily="18" charset="-120"/>
              </a:rPr>
              <a:t> values for all the relationships between this department and other departments.</a:t>
            </a:r>
          </a:p>
        </p:txBody>
      </p:sp>
    </p:spTree>
    <p:extLst>
      <p:ext uri="{BB962C8B-B14F-4D97-AF65-F5344CB8AC3E}">
        <p14:creationId xmlns:p14="http://schemas.microsoft.com/office/powerpoint/2010/main" val="42343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1214" name="Rectangle 222"/>
          <p:cNvSpPr>
            <a:spLocks noGrp="1" noChangeArrowheads="1"/>
          </p:cNvSpPr>
          <p:nvPr>
            <p:ph type="title"/>
          </p:nvPr>
        </p:nvSpPr>
        <p:spPr>
          <a:xfrm>
            <a:off x="292100" y="571016"/>
            <a:ext cx="8080375" cy="457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0000"/>
          </a:bodyPr>
          <a:lstStyle/>
          <a:p>
            <a:r>
              <a:rPr lang="en-US" altLang="zh-TW" dirty="0">
                <a:ea typeface="新細明體" pitchFamily="18" charset="-120"/>
              </a:rPr>
              <a:t>Dimensionless Block Diagram</a:t>
            </a:r>
          </a:p>
        </p:txBody>
      </p:sp>
      <p:sp>
        <p:nvSpPr>
          <p:cNvPr id="340994" name="Rectangle 2"/>
          <p:cNvSpPr>
            <a:spLocks noGrp="1" noChangeArrowheads="1"/>
          </p:cNvSpPr>
          <p:nvPr>
            <p:ph idx="1"/>
          </p:nvPr>
        </p:nvSpPr>
        <p:spPr>
          <a:xfrm>
            <a:off x="228600" y="990600"/>
            <a:ext cx="8466138" cy="977900"/>
          </a:xfrm>
        </p:spPr>
        <p:txBody>
          <a:bodyPr/>
          <a:lstStyle/>
          <a:p>
            <a:pPr marL="342900" indent="-342900">
              <a:buClr>
                <a:srgbClr val="3333CC"/>
              </a:buClr>
              <a:buFont typeface="Wingdings" pitchFamily="2" charset="2"/>
              <a:buNone/>
            </a:pPr>
            <a:r>
              <a:rPr lang="en-US" altLang="zh-TW" sz="2000" dirty="0">
                <a:solidFill>
                  <a:srgbClr val="CC3300"/>
                </a:solidFill>
                <a:effectLst>
                  <a:outerShdw blurRad="38100" dist="38100" dir="2700000" algn="tl">
                    <a:srgbClr val="C0C0C0"/>
                  </a:outerShdw>
                </a:effectLst>
                <a:ea typeface="新細明體" pitchFamily="18" charset="-120"/>
              </a:rPr>
              <a:t>Step 2: Preparation</a:t>
            </a:r>
          </a:p>
          <a:p>
            <a:pPr marL="568325" lvl="1" indent="0">
              <a:lnSpc>
                <a:spcPct val="80000"/>
              </a:lnSpc>
              <a:buFont typeface="Wingdings" pitchFamily="2" charset="2"/>
              <a:buNone/>
            </a:pPr>
            <a:r>
              <a:rPr lang="en-US" altLang="zh-TW" sz="2000" b="0" dirty="0">
                <a:ea typeface="新細明體" pitchFamily="18" charset="-120"/>
              </a:rPr>
              <a:t>The TCRs can be calculated in a table form. The table below shows the calculation for the example problem.</a:t>
            </a:r>
          </a:p>
        </p:txBody>
      </p:sp>
      <p:graphicFrame>
        <p:nvGraphicFramePr>
          <p:cNvPr id="341840" name="Group 848"/>
          <p:cNvGraphicFramePr>
            <a:graphicFrameLocks noGrp="1"/>
          </p:cNvGraphicFramePr>
          <p:nvPr/>
        </p:nvGraphicFramePr>
        <p:xfrm>
          <a:off x="533400" y="1981200"/>
          <a:ext cx="7981950" cy="4019556"/>
        </p:xfrm>
        <a:graphic>
          <a:graphicData uri="http://schemas.openxmlformats.org/drawingml/2006/table">
            <a:tbl>
              <a:tblPr/>
              <a:tblGrid>
                <a:gridCol w="906463">
                  <a:extLst>
                    <a:ext uri="{9D8B030D-6E8A-4147-A177-3AD203B41FA5}">
                      <a16:colId xmlns:a16="http://schemas.microsoft.com/office/drawing/2014/main" val="20000"/>
                    </a:ext>
                  </a:extLst>
                </a:gridCol>
                <a:gridCol w="369887">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77825">
                  <a:extLst>
                    <a:ext uri="{9D8B030D-6E8A-4147-A177-3AD203B41FA5}">
                      <a16:colId xmlns:a16="http://schemas.microsoft.com/office/drawing/2014/main" val="20006"/>
                    </a:ext>
                  </a:extLst>
                </a:gridCol>
                <a:gridCol w="352425">
                  <a:extLst>
                    <a:ext uri="{9D8B030D-6E8A-4147-A177-3AD203B41FA5}">
                      <a16:colId xmlns:a16="http://schemas.microsoft.com/office/drawing/2014/main" val="20007"/>
                    </a:ext>
                  </a:extLst>
                </a:gridCol>
                <a:gridCol w="354013">
                  <a:extLst>
                    <a:ext uri="{9D8B030D-6E8A-4147-A177-3AD203B41FA5}">
                      <a16:colId xmlns:a16="http://schemas.microsoft.com/office/drawing/2014/main" val="20008"/>
                    </a:ext>
                  </a:extLst>
                </a:gridCol>
                <a:gridCol w="363537">
                  <a:extLst>
                    <a:ext uri="{9D8B030D-6E8A-4147-A177-3AD203B41FA5}">
                      <a16:colId xmlns:a16="http://schemas.microsoft.com/office/drawing/2014/main" val="20009"/>
                    </a:ext>
                  </a:extLst>
                </a:gridCol>
                <a:gridCol w="4572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92113">
                  <a:extLst>
                    <a:ext uri="{9D8B030D-6E8A-4147-A177-3AD203B41FA5}">
                      <a16:colId xmlns:a16="http://schemas.microsoft.com/office/drawing/2014/main" val="20013"/>
                    </a:ext>
                  </a:extLst>
                </a:gridCol>
                <a:gridCol w="369887">
                  <a:extLst>
                    <a:ext uri="{9D8B030D-6E8A-4147-A177-3AD203B41FA5}">
                      <a16:colId xmlns:a16="http://schemas.microsoft.com/office/drawing/2014/main" val="20014"/>
                    </a:ext>
                  </a:extLst>
                </a:gridCol>
                <a:gridCol w="381000">
                  <a:extLst>
                    <a:ext uri="{9D8B030D-6E8A-4147-A177-3AD203B41FA5}">
                      <a16:colId xmlns:a16="http://schemas.microsoft.com/office/drawing/2014/main" val="20015"/>
                    </a:ext>
                  </a:extLst>
                </a:gridCol>
                <a:gridCol w="381000">
                  <a:extLst>
                    <a:ext uri="{9D8B030D-6E8A-4147-A177-3AD203B41FA5}">
                      <a16:colId xmlns:a16="http://schemas.microsoft.com/office/drawing/2014/main" val="20016"/>
                    </a:ext>
                  </a:extLst>
                </a:gridCol>
                <a:gridCol w="990600">
                  <a:extLst>
                    <a:ext uri="{9D8B030D-6E8A-4147-A177-3AD203B41FA5}">
                      <a16:colId xmlns:a16="http://schemas.microsoft.com/office/drawing/2014/main" val="20017"/>
                    </a:ext>
                  </a:extLst>
                </a:gridCol>
              </a:tblGrid>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endParaRPr kumimoji="0" lang="zh-TW" altLang="en-US" sz="1400" b="1" i="0" u="none" strike="noStrike" cap="none" normalizeH="0" baseline="0" dirty="0">
                        <a:ln>
                          <a:noFill/>
                        </a:ln>
                        <a:solidFill>
                          <a:schemeClr val="tx2"/>
                        </a:solidFill>
                        <a:effectLst/>
                        <a:latin typeface="Times New Roman" pitchFamily="18" charset="0"/>
                        <a:ea typeface="新細明體" pitchFamily="18" charset="-120"/>
                      </a:endParaRPr>
                    </a:p>
                  </a:txBody>
                  <a:tcPr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a:noFill/>
                    </a:lnB>
                    <a:lnTlToBr>
                      <a:noFill/>
                    </a:lnTlToBr>
                    <a:lnBlToTr>
                      <a:noFill/>
                    </a:lnBlToTr>
                    <a:noFill/>
                  </a:tcPr>
                </a:tc>
                <a:tc gridSpan="10">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Department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Summary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endParaRPr kumimoji="0" lang="zh-TW" altLang="en-US" sz="1400" b="1" i="0" u="none" strike="noStrike" cap="none" normalizeH="0" baseline="0" dirty="0">
                        <a:ln>
                          <a:noFill/>
                        </a:ln>
                        <a:solidFill>
                          <a:schemeClr val="tx2"/>
                        </a:solidFill>
                        <a:effectLst/>
                        <a:latin typeface="Times New Roman" pitchFamily="18"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0"/>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Dept.</a:t>
                      </a:r>
                    </a:p>
                  </a:txBody>
                  <a:tcPr horzOverflow="overflow">
                    <a:lnL cap="flat">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3</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4</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5</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6</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7</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8</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9</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10</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O</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X</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TCR</a:t>
                      </a:r>
                    </a:p>
                  </a:txBody>
                  <a:tcPr horzOverflow="overflow">
                    <a:lnL w="28575" cap="flat" cmpd="sng" algn="ctr">
                      <a:solidFill>
                        <a:schemeClr val="tx1"/>
                      </a:solidFill>
                      <a:prstDash val="solid"/>
                      <a:round/>
                      <a:headEnd type="none" w="med" len="med"/>
                      <a:tailEnd type="none" w="med" len="med"/>
                    </a:lnL>
                    <a:lnR cap="flat">
                      <a:noFill/>
                    </a:lnR>
                    <a:lnT>
                      <a:noFill/>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6</a:t>
                      </a:r>
                    </a:p>
                  </a:txBody>
                  <a:tcPr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10206</a:t>
                      </a:r>
                    </a:p>
                  </a:txBody>
                  <a:tcPr marL="152400" horzOverflow="overflow">
                    <a:lnL w="28575"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2"/>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O</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3</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3</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23310</a:t>
                      </a:r>
                    </a:p>
                  </a:txBody>
                  <a:tcPr marL="152400" horzOverflow="overflow">
                    <a:lnL w="28575"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3</a:t>
                      </a:r>
                    </a:p>
                  </a:txBody>
                  <a:tcP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O</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X</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30015</a:t>
                      </a:r>
                    </a:p>
                  </a:txBody>
                  <a:tcPr marL="152400" horzOverflow="overflow">
                    <a:lnL w="28575"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4</a:t>
                      </a:r>
                    </a:p>
                  </a:txBody>
                  <a:tcP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11007</a:t>
                      </a:r>
                    </a:p>
                  </a:txBody>
                  <a:tcPr marL="152400" horzOverflow="overflow">
                    <a:lnL w="28575"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5</a:t>
                      </a:r>
                    </a:p>
                  </a:txBody>
                  <a:tcP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O</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O</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11025</a:t>
                      </a:r>
                    </a:p>
                  </a:txBody>
                  <a:tcPr marL="152400" horzOverflow="overflow">
                    <a:lnL w="28575"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6</a:t>
                      </a:r>
                    </a:p>
                  </a:txBody>
                  <a:tcP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20106</a:t>
                      </a:r>
                    </a:p>
                  </a:txBody>
                  <a:tcPr marL="152400" horzOverflow="overflow">
                    <a:lnL w="28575"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7</a:t>
                      </a:r>
                    </a:p>
                  </a:txBody>
                  <a:tcP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X</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30105</a:t>
                      </a:r>
                    </a:p>
                  </a:txBody>
                  <a:tcPr marL="152400" horzOverflow="overflow">
                    <a:lnL w="28575"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8</a:t>
                      </a:r>
                    </a:p>
                  </a:txBody>
                  <a:tcP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O</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3</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315</a:t>
                      </a:r>
                    </a:p>
                  </a:txBody>
                  <a:tcPr marL="152400" horzOverflow="overflow">
                    <a:lnL w="28575"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9</a:t>
                      </a:r>
                    </a:p>
                  </a:txBody>
                  <a:tcP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O</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I</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2115</a:t>
                      </a:r>
                    </a:p>
                  </a:txBody>
                  <a:tcPr marL="152400" horzOverflow="overflow">
                    <a:lnL w="28575"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334963">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10</a:t>
                      </a:r>
                    </a:p>
                  </a:txBody>
                  <a:tcPr horzOverflow="overflow">
                    <a:lnL cap="flat">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I</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chemeClr val="tx2"/>
                          </a:solidFill>
                          <a:effectLst/>
                          <a:latin typeface="Times New Roman" pitchFamily="18" charset="0"/>
                          <a:ea typeface="新細明體" pitchFamily="18" charset="-120"/>
                        </a:rPr>
                        <a:t>X</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X</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U</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E</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1</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0</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4</a:t>
                      </a:r>
                    </a:p>
                  </a:txBody>
                  <a:tcPr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chemeClr val="tx2"/>
                          </a:solidFill>
                          <a:effectLst/>
                          <a:latin typeface="Times New Roman" pitchFamily="18" charset="0"/>
                          <a:ea typeface="新細明體" pitchFamily="18" charset="-120"/>
                        </a:rPr>
                        <a:t>2</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dirty="0">
                          <a:ln>
                            <a:noFill/>
                          </a:ln>
                          <a:solidFill>
                            <a:srgbClr val="C00000"/>
                          </a:solidFill>
                          <a:effectLst/>
                          <a:latin typeface="Times New Roman" pitchFamily="18" charset="0"/>
                          <a:ea typeface="新細明體" pitchFamily="18" charset="-120"/>
                        </a:rPr>
                        <a:t>31104</a:t>
                      </a:r>
                    </a:p>
                  </a:txBody>
                  <a:tcPr marL="152400" horzOverflow="overflow">
                    <a:lnL w="28575" cap="flat" cmpd="sng" algn="ctr">
                      <a:solidFill>
                        <a:schemeClr val="tx1"/>
                      </a:solidFill>
                      <a:prstDash val="solid"/>
                      <a:round/>
                      <a:headEnd type="none" w="med" len="med"/>
                      <a:tailEnd type="none" w="med" len="med"/>
                    </a:lnL>
                    <a:lnR cap="flat">
                      <a:noFill/>
                    </a:lnR>
                    <a:lnT>
                      <a:noFill/>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1582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793037" cy="990600"/>
          </a:xfrm>
        </p:spPr>
        <p:txBody>
          <a:bodyPr/>
          <a:lstStyle/>
          <a:p>
            <a:r>
              <a:rPr lang="en-HK" dirty="0"/>
              <a:t>Where to locate your factory?</a:t>
            </a:r>
            <a:endParaRPr lang="en-US" dirty="0"/>
          </a:p>
        </p:txBody>
      </p:sp>
      <p:pic>
        <p:nvPicPr>
          <p:cNvPr id="5" name="Picture 4"/>
          <p:cNvPicPr>
            <a:picLocks noChangeAspect="1"/>
          </p:cNvPicPr>
          <p:nvPr/>
        </p:nvPicPr>
        <p:blipFill>
          <a:blip r:embed="rId2"/>
          <a:stretch>
            <a:fillRect/>
          </a:stretch>
        </p:blipFill>
        <p:spPr>
          <a:xfrm>
            <a:off x="685801" y="1752600"/>
            <a:ext cx="1240510" cy="1240510"/>
          </a:xfrm>
          <a:prstGeom prst="rect">
            <a:avLst/>
          </a:prstGeom>
        </p:spPr>
      </p:pic>
      <p:pic>
        <p:nvPicPr>
          <p:cNvPr id="6" name="Picture 5"/>
          <p:cNvPicPr>
            <a:picLocks noChangeAspect="1"/>
          </p:cNvPicPr>
          <p:nvPr/>
        </p:nvPicPr>
        <p:blipFill>
          <a:blip r:embed="rId3"/>
          <a:stretch>
            <a:fillRect/>
          </a:stretch>
        </p:blipFill>
        <p:spPr>
          <a:xfrm>
            <a:off x="6553200" y="1752600"/>
            <a:ext cx="2161015" cy="1240510"/>
          </a:xfrm>
          <a:prstGeom prst="rect">
            <a:avLst/>
          </a:prstGeom>
        </p:spPr>
      </p:pic>
      <p:pic>
        <p:nvPicPr>
          <p:cNvPr id="7" name="Picture 6"/>
          <p:cNvPicPr>
            <a:picLocks noChangeAspect="1"/>
          </p:cNvPicPr>
          <p:nvPr/>
        </p:nvPicPr>
        <p:blipFill>
          <a:blip r:embed="rId4"/>
          <a:stretch>
            <a:fillRect/>
          </a:stretch>
        </p:blipFill>
        <p:spPr>
          <a:xfrm>
            <a:off x="3610021" y="1752600"/>
            <a:ext cx="1259469" cy="1255432"/>
          </a:xfrm>
          <a:prstGeom prst="rect">
            <a:avLst/>
          </a:prstGeom>
        </p:spPr>
      </p:pic>
      <p:pic>
        <p:nvPicPr>
          <p:cNvPr id="8" name="Picture 7"/>
          <p:cNvPicPr>
            <a:picLocks noChangeAspect="1"/>
          </p:cNvPicPr>
          <p:nvPr/>
        </p:nvPicPr>
        <p:blipFill>
          <a:blip r:embed="rId2"/>
          <a:stretch>
            <a:fillRect/>
          </a:stretch>
        </p:blipFill>
        <p:spPr>
          <a:xfrm>
            <a:off x="685800" y="3480753"/>
            <a:ext cx="1240510" cy="1240510"/>
          </a:xfrm>
          <a:prstGeom prst="rect">
            <a:avLst/>
          </a:prstGeom>
        </p:spPr>
      </p:pic>
      <p:pic>
        <p:nvPicPr>
          <p:cNvPr id="9" name="Picture 8"/>
          <p:cNvPicPr>
            <a:picLocks noChangeAspect="1"/>
          </p:cNvPicPr>
          <p:nvPr/>
        </p:nvPicPr>
        <p:blipFill>
          <a:blip r:embed="rId3"/>
          <a:stretch>
            <a:fillRect/>
          </a:stretch>
        </p:blipFill>
        <p:spPr>
          <a:xfrm>
            <a:off x="6553199" y="3480753"/>
            <a:ext cx="2161015" cy="1240510"/>
          </a:xfrm>
          <a:prstGeom prst="rect">
            <a:avLst/>
          </a:prstGeom>
        </p:spPr>
      </p:pic>
      <p:pic>
        <p:nvPicPr>
          <p:cNvPr id="10" name="Picture 9"/>
          <p:cNvPicPr>
            <a:picLocks noChangeAspect="1"/>
          </p:cNvPicPr>
          <p:nvPr/>
        </p:nvPicPr>
        <p:blipFill>
          <a:blip r:embed="rId4"/>
          <a:stretch>
            <a:fillRect/>
          </a:stretch>
        </p:blipFill>
        <p:spPr>
          <a:xfrm>
            <a:off x="1926310" y="3493415"/>
            <a:ext cx="1259469" cy="1255432"/>
          </a:xfrm>
          <a:prstGeom prst="rect">
            <a:avLst/>
          </a:prstGeom>
        </p:spPr>
      </p:pic>
      <p:pic>
        <p:nvPicPr>
          <p:cNvPr id="11" name="Picture 10"/>
          <p:cNvPicPr>
            <a:picLocks noChangeAspect="1"/>
          </p:cNvPicPr>
          <p:nvPr/>
        </p:nvPicPr>
        <p:blipFill>
          <a:blip r:embed="rId2"/>
          <a:stretch>
            <a:fillRect/>
          </a:stretch>
        </p:blipFill>
        <p:spPr>
          <a:xfrm>
            <a:off x="685800" y="5373968"/>
            <a:ext cx="1240510" cy="1240510"/>
          </a:xfrm>
          <a:prstGeom prst="rect">
            <a:avLst/>
          </a:prstGeom>
        </p:spPr>
      </p:pic>
      <p:pic>
        <p:nvPicPr>
          <p:cNvPr id="12" name="Picture 11"/>
          <p:cNvPicPr>
            <a:picLocks noChangeAspect="1"/>
          </p:cNvPicPr>
          <p:nvPr/>
        </p:nvPicPr>
        <p:blipFill>
          <a:blip r:embed="rId3"/>
          <a:stretch>
            <a:fillRect/>
          </a:stretch>
        </p:blipFill>
        <p:spPr>
          <a:xfrm>
            <a:off x="6553199" y="5373968"/>
            <a:ext cx="2161015" cy="1240510"/>
          </a:xfrm>
          <a:prstGeom prst="rect">
            <a:avLst/>
          </a:prstGeom>
        </p:spPr>
      </p:pic>
      <p:pic>
        <p:nvPicPr>
          <p:cNvPr id="13" name="Picture 12"/>
          <p:cNvPicPr>
            <a:picLocks noChangeAspect="1"/>
          </p:cNvPicPr>
          <p:nvPr/>
        </p:nvPicPr>
        <p:blipFill>
          <a:blip r:embed="rId4"/>
          <a:stretch>
            <a:fillRect/>
          </a:stretch>
        </p:blipFill>
        <p:spPr>
          <a:xfrm>
            <a:off x="5303890" y="5359046"/>
            <a:ext cx="1259469" cy="1255432"/>
          </a:xfrm>
          <a:prstGeom prst="rect">
            <a:avLst/>
          </a:prstGeom>
        </p:spPr>
      </p:pic>
      <p:sp>
        <p:nvSpPr>
          <p:cNvPr id="14" name="Rectangle 13"/>
          <p:cNvSpPr/>
          <p:nvPr/>
        </p:nvSpPr>
        <p:spPr bwMode="auto">
          <a:xfrm>
            <a:off x="228600" y="1600200"/>
            <a:ext cx="8686800" cy="1676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
        <p:nvSpPr>
          <p:cNvPr id="15" name="Rectangle 14"/>
          <p:cNvSpPr/>
          <p:nvPr/>
        </p:nvSpPr>
        <p:spPr bwMode="auto">
          <a:xfrm>
            <a:off x="229536" y="3356294"/>
            <a:ext cx="8686800" cy="1676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
        <p:nvSpPr>
          <p:cNvPr id="16" name="Rectangle 15"/>
          <p:cNvSpPr/>
          <p:nvPr/>
        </p:nvSpPr>
        <p:spPr bwMode="auto">
          <a:xfrm>
            <a:off x="228600" y="5105400"/>
            <a:ext cx="8686800" cy="1676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3646173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3" name="Rectangle 3"/>
          <p:cNvSpPr>
            <a:spLocks noGrp="1" noChangeArrowheads="1"/>
          </p:cNvSpPr>
          <p:nvPr>
            <p:ph type="title"/>
          </p:nvPr>
        </p:nvSpPr>
        <p:spPr>
          <a:xfrm>
            <a:off x="209788" y="559258"/>
            <a:ext cx="8080375" cy="457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0000"/>
          </a:bodyPr>
          <a:lstStyle/>
          <a:p>
            <a:r>
              <a:rPr lang="en-US" altLang="zh-TW" dirty="0">
                <a:ea typeface="新細明體" pitchFamily="18" charset="-120"/>
              </a:rPr>
              <a:t>Dimensionless Block Diagram</a:t>
            </a:r>
          </a:p>
        </p:txBody>
      </p:sp>
      <p:sp>
        <p:nvSpPr>
          <p:cNvPr id="343042" name="Rectangle 2"/>
          <p:cNvSpPr>
            <a:spLocks noGrp="1" noChangeArrowheads="1"/>
          </p:cNvSpPr>
          <p:nvPr>
            <p:ph idx="1"/>
          </p:nvPr>
        </p:nvSpPr>
        <p:spPr>
          <a:xfrm>
            <a:off x="179388" y="1175825"/>
            <a:ext cx="8305800" cy="4842388"/>
          </a:xfrm>
        </p:spPr>
        <p:txBody>
          <a:bodyPr/>
          <a:lstStyle/>
          <a:p>
            <a:pPr marL="342900" indent="-342900">
              <a:lnSpc>
                <a:spcPct val="110000"/>
              </a:lnSpc>
              <a:buFont typeface="Wingdings" pitchFamily="2" charset="2"/>
              <a:buNone/>
            </a:pPr>
            <a:r>
              <a:rPr lang="en-US" altLang="zh-TW" sz="2400" dirty="0">
                <a:solidFill>
                  <a:schemeClr val="tx1">
                    <a:lumMod val="60000"/>
                    <a:lumOff val="40000"/>
                  </a:schemeClr>
                </a:solidFill>
                <a:effectLst>
                  <a:outerShdw blurRad="38100" dist="38100" dir="2700000" algn="tl">
                    <a:srgbClr val="C0C0C0"/>
                  </a:outerShdw>
                </a:effectLst>
                <a:ea typeface="新細明體" pitchFamily="18" charset="-120"/>
              </a:rPr>
              <a:t>The procedure</a:t>
            </a:r>
            <a:r>
              <a:rPr lang="en-US" altLang="zh-TW" sz="1900" dirty="0">
                <a:solidFill>
                  <a:schemeClr val="tx1">
                    <a:lumMod val="60000"/>
                    <a:lumOff val="40000"/>
                  </a:schemeClr>
                </a:solidFill>
                <a:ea typeface="新細明體" pitchFamily="18" charset="-120"/>
              </a:rPr>
              <a:t> </a:t>
            </a:r>
          </a:p>
          <a:p>
            <a:pPr marL="1312863" lvl="1" indent="-855663">
              <a:lnSpc>
                <a:spcPct val="110000"/>
              </a:lnSpc>
              <a:buFont typeface="Wingdings" pitchFamily="2" charset="2"/>
              <a:buNone/>
            </a:pPr>
            <a:r>
              <a:rPr lang="en-US" altLang="zh-TW" sz="1800" dirty="0">
                <a:ea typeface="新細明體" pitchFamily="18" charset="-120"/>
              </a:rPr>
              <a:t>Step 0. </a:t>
            </a:r>
            <a:r>
              <a:rPr lang="en-US" altLang="zh-TW" sz="1800" dirty="0">
                <a:solidFill>
                  <a:srgbClr val="CC6600"/>
                </a:solidFill>
                <a:ea typeface="新細明體" pitchFamily="18" charset="-120"/>
              </a:rPr>
              <a:t>	</a:t>
            </a:r>
            <a:r>
              <a:rPr lang="en-US" altLang="zh-TW" sz="1800" dirty="0">
                <a:ea typeface="新細明體" pitchFamily="18" charset="-120"/>
              </a:rPr>
              <a:t>Select the department with the </a:t>
            </a:r>
            <a:r>
              <a:rPr lang="en-US" altLang="zh-TW" sz="1800" dirty="0">
                <a:solidFill>
                  <a:srgbClr val="FF0000"/>
                </a:solidFill>
                <a:ea typeface="新細明體" pitchFamily="18" charset="-120"/>
              </a:rPr>
              <a:t>highest TCR value</a:t>
            </a:r>
            <a:r>
              <a:rPr lang="en-US" altLang="zh-TW" sz="1800" dirty="0">
                <a:solidFill>
                  <a:srgbClr val="CC6600"/>
                </a:solidFill>
                <a:ea typeface="新細明體" pitchFamily="18" charset="-120"/>
              </a:rPr>
              <a:t> </a:t>
            </a:r>
            <a:r>
              <a:rPr lang="en-US" altLang="zh-TW" sz="1800" dirty="0">
                <a:ea typeface="新細明體" pitchFamily="18" charset="-120"/>
              </a:rPr>
              <a:t>and place it in the middle of the layout. Mark </a:t>
            </a:r>
            <a:r>
              <a:rPr lang="en-US" altLang="zh-TW" sz="1800" dirty="0">
                <a:latin typeface="Times New Roman"/>
                <a:ea typeface="新細明體" pitchFamily="18" charset="-120"/>
              </a:rPr>
              <a:t>“</a:t>
            </a:r>
            <a:r>
              <a:rPr lang="en-US" altLang="zh-TW" sz="1800" dirty="0">
                <a:ea typeface="新細明體" pitchFamily="18" charset="-120"/>
              </a:rPr>
              <a:t>last to place</a:t>
            </a:r>
            <a:r>
              <a:rPr lang="en-US" altLang="zh-TW" sz="1800" dirty="0">
                <a:latin typeface="Times New Roman"/>
                <a:ea typeface="新細明體" pitchFamily="18" charset="-120"/>
              </a:rPr>
              <a:t>”</a:t>
            </a:r>
            <a:r>
              <a:rPr lang="en-US" altLang="zh-TW" sz="1800" dirty="0">
                <a:ea typeface="新細明體" pitchFamily="18" charset="-120"/>
              </a:rPr>
              <a:t> to those departments having an </a:t>
            </a:r>
            <a:r>
              <a:rPr lang="en-US" altLang="zh-TW" sz="1800" dirty="0">
                <a:solidFill>
                  <a:srgbClr val="FF0000"/>
                </a:solidFill>
                <a:ea typeface="新細明體" pitchFamily="18" charset="-120"/>
              </a:rPr>
              <a:t>X relation </a:t>
            </a:r>
            <a:r>
              <a:rPr lang="en-US" altLang="zh-TW" sz="1800" dirty="0">
                <a:ea typeface="新細明體" pitchFamily="18" charset="-120"/>
              </a:rPr>
              <a:t>with this department.</a:t>
            </a:r>
          </a:p>
          <a:p>
            <a:pPr marL="1312863" lvl="1" indent="-855663">
              <a:lnSpc>
                <a:spcPct val="110000"/>
              </a:lnSpc>
              <a:buFont typeface="Wingdings" pitchFamily="2" charset="2"/>
              <a:buNone/>
            </a:pPr>
            <a:endParaRPr lang="en-US" altLang="zh-TW" sz="1800" dirty="0">
              <a:solidFill>
                <a:srgbClr val="CC6600"/>
              </a:solidFill>
              <a:ea typeface="新細明體" pitchFamily="18" charset="-120"/>
            </a:endParaRPr>
          </a:p>
          <a:p>
            <a:pPr marL="1312863" lvl="1" indent="-855663">
              <a:lnSpc>
                <a:spcPct val="110000"/>
              </a:lnSpc>
              <a:buFont typeface="Wingdings" pitchFamily="2" charset="2"/>
              <a:buNone/>
            </a:pPr>
            <a:r>
              <a:rPr lang="en-US" altLang="zh-TW" sz="1800" dirty="0">
                <a:ea typeface="新細明體" pitchFamily="18" charset="-120"/>
              </a:rPr>
              <a:t>Step 1.</a:t>
            </a:r>
            <a:r>
              <a:rPr lang="en-US" altLang="zh-TW" sz="1800" dirty="0">
                <a:solidFill>
                  <a:srgbClr val="CC6600"/>
                </a:solidFill>
                <a:ea typeface="新細明體" pitchFamily="18" charset="-120"/>
              </a:rPr>
              <a:t>	</a:t>
            </a:r>
            <a:r>
              <a:rPr lang="en-US" altLang="zh-TW" sz="1800" dirty="0">
                <a:ea typeface="新細明體" pitchFamily="18" charset="-120"/>
              </a:rPr>
              <a:t>From the remaining departments which have an A relation with </a:t>
            </a:r>
            <a:r>
              <a:rPr lang="en-US" altLang="zh-TW" sz="1800" b="1" dirty="0">
                <a:ea typeface="新細明體" pitchFamily="18" charset="-120"/>
              </a:rPr>
              <a:t>any</a:t>
            </a:r>
            <a:r>
              <a:rPr lang="en-US" altLang="zh-TW" sz="1800" dirty="0">
                <a:ea typeface="新細明體" pitchFamily="18" charset="-120"/>
              </a:rPr>
              <a:t> of the </a:t>
            </a:r>
            <a:r>
              <a:rPr lang="en-US" altLang="zh-TW" sz="1800" b="1" dirty="0">
                <a:ea typeface="新細明體" pitchFamily="18" charset="-120"/>
              </a:rPr>
              <a:t>placed</a:t>
            </a:r>
            <a:r>
              <a:rPr lang="en-US" altLang="zh-TW" sz="1800" dirty="0">
                <a:ea typeface="新細明體" pitchFamily="18" charset="-120"/>
              </a:rPr>
              <a:t> departments, </a:t>
            </a:r>
            <a:r>
              <a:rPr lang="en-US" altLang="zh-TW" sz="1800" dirty="0">
                <a:solidFill>
                  <a:srgbClr val="FF0000"/>
                </a:solidFill>
                <a:ea typeface="新細明體" pitchFamily="18" charset="-120"/>
              </a:rPr>
              <a:t>select the one with the highest TCR value </a:t>
            </a:r>
            <a:r>
              <a:rPr lang="en-US" altLang="zh-TW" sz="1800" dirty="0">
                <a:ea typeface="新細明體" pitchFamily="18" charset="-120"/>
              </a:rPr>
              <a:t>(those marked </a:t>
            </a:r>
            <a:r>
              <a:rPr lang="en-US" altLang="zh-TW" sz="1800" dirty="0">
                <a:latin typeface="Times New Roman"/>
                <a:ea typeface="新細明體" pitchFamily="18" charset="-120"/>
              </a:rPr>
              <a:t>“</a:t>
            </a:r>
            <a:r>
              <a:rPr lang="en-US" altLang="zh-TW" sz="1800" dirty="0">
                <a:ea typeface="新細明體" pitchFamily="18" charset="-120"/>
              </a:rPr>
              <a:t>last to place</a:t>
            </a:r>
            <a:r>
              <a:rPr lang="en-US" altLang="zh-TW" sz="1800" dirty="0">
                <a:latin typeface="Times New Roman"/>
                <a:ea typeface="新細明體" pitchFamily="18" charset="-120"/>
              </a:rPr>
              <a:t>”</a:t>
            </a:r>
            <a:r>
              <a:rPr lang="en-US" altLang="zh-TW" sz="1800" dirty="0">
                <a:ea typeface="新細明體" pitchFamily="18" charset="-120"/>
              </a:rPr>
              <a:t> have the lowest priority even if their TCRs are higher). If no remaining department has an A relation with the placed departments, then select from those having an E relation with the placed departments, and so on.</a:t>
            </a:r>
          </a:p>
          <a:p>
            <a:pPr marL="1312863" lvl="1" indent="-855663">
              <a:lnSpc>
                <a:spcPct val="110000"/>
              </a:lnSpc>
              <a:buFont typeface="Wingdings" pitchFamily="2" charset="2"/>
              <a:buNone/>
            </a:pPr>
            <a:r>
              <a:rPr lang="en-US" altLang="zh-TW" sz="1800" dirty="0">
                <a:ea typeface="新細明體" pitchFamily="18" charset="-120"/>
              </a:rPr>
              <a:t>	Mark </a:t>
            </a:r>
            <a:r>
              <a:rPr lang="en-US" altLang="zh-TW" sz="1800" dirty="0">
                <a:latin typeface="Times New Roman"/>
                <a:ea typeface="新細明體" pitchFamily="18" charset="-120"/>
              </a:rPr>
              <a:t>“</a:t>
            </a:r>
            <a:r>
              <a:rPr lang="en-US" altLang="zh-TW" sz="1800" dirty="0">
                <a:ea typeface="新細明體" pitchFamily="18" charset="-120"/>
              </a:rPr>
              <a:t>last to place</a:t>
            </a:r>
            <a:r>
              <a:rPr lang="en-US" altLang="zh-TW" sz="1800" dirty="0">
                <a:latin typeface="Times New Roman"/>
                <a:ea typeface="新細明體" pitchFamily="18" charset="-120"/>
              </a:rPr>
              <a:t>”</a:t>
            </a:r>
            <a:r>
              <a:rPr lang="en-US" altLang="zh-TW" sz="1800" dirty="0">
                <a:ea typeface="新細明體" pitchFamily="18" charset="-120"/>
              </a:rPr>
              <a:t> to those departments having an X relation with the selected department.</a:t>
            </a:r>
          </a:p>
        </p:txBody>
      </p:sp>
    </p:spTree>
    <p:extLst>
      <p:ext uri="{BB962C8B-B14F-4D97-AF65-F5344CB8AC3E}">
        <p14:creationId xmlns:p14="http://schemas.microsoft.com/office/powerpoint/2010/main" val="62247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5094" name="Rectangle 6"/>
          <p:cNvSpPr>
            <a:spLocks noGrp="1" noChangeArrowheads="1"/>
          </p:cNvSpPr>
          <p:nvPr>
            <p:ph type="title"/>
          </p:nvPr>
        </p:nvSpPr>
        <p:spPr>
          <a:xfrm>
            <a:off x="198029" y="547499"/>
            <a:ext cx="8080375" cy="457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0000"/>
          </a:bodyPr>
          <a:lstStyle/>
          <a:p>
            <a:r>
              <a:rPr lang="en-US" altLang="zh-TW" dirty="0">
                <a:ea typeface="新細明體" pitchFamily="18" charset="-120"/>
              </a:rPr>
              <a:t>Dimensionless Block Diagram</a:t>
            </a:r>
          </a:p>
        </p:txBody>
      </p:sp>
      <p:sp>
        <p:nvSpPr>
          <p:cNvPr id="345090" name="Rectangle 2"/>
          <p:cNvSpPr>
            <a:spLocks noGrp="1" noChangeArrowheads="1"/>
          </p:cNvSpPr>
          <p:nvPr>
            <p:ph idx="1"/>
          </p:nvPr>
        </p:nvSpPr>
        <p:spPr>
          <a:xfrm>
            <a:off x="336550" y="917575"/>
            <a:ext cx="8464550" cy="1184275"/>
          </a:xfrm>
        </p:spPr>
        <p:txBody>
          <a:bodyPr>
            <a:normAutofit fontScale="92500" lnSpcReduction="10000"/>
          </a:bodyPr>
          <a:lstStyle/>
          <a:p>
            <a:pPr marL="852488" indent="-852488" algn="just">
              <a:buFont typeface="Wingdings" pitchFamily="2" charset="2"/>
              <a:buNone/>
            </a:pPr>
            <a:r>
              <a:rPr lang="en-US" altLang="zh-TW" sz="1800" dirty="0">
                <a:ea typeface="新細明體" pitchFamily="18" charset="-120"/>
              </a:rPr>
              <a:t>Step 2.	Number the positions around the placed departments anti-clockwise starting from the left side of the most left-upper placed department, see the example below. Place the selected department into one of the numbered positions so that its </a:t>
            </a:r>
            <a:r>
              <a:rPr lang="en-US" altLang="zh-TW" sz="1800" b="0" i="1" dirty="0">
                <a:ea typeface="新細明體" pitchFamily="18" charset="-120"/>
              </a:rPr>
              <a:t>weighted placement</a:t>
            </a:r>
            <a:r>
              <a:rPr lang="en-US" altLang="zh-TW" sz="1800" dirty="0">
                <a:ea typeface="新細明體" pitchFamily="18" charset="-120"/>
              </a:rPr>
              <a:t> </a:t>
            </a:r>
            <a:r>
              <a:rPr lang="en-US" altLang="zh-TW" sz="1800" b="0" i="1" dirty="0">
                <a:ea typeface="新細明體" pitchFamily="18" charset="-120"/>
              </a:rPr>
              <a:t>value </a:t>
            </a:r>
            <a:r>
              <a:rPr lang="en-US" altLang="zh-TW" sz="1800" dirty="0">
                <a:ea typeface="新細明體" pitchFamily="18" charset="-120"/>
              </a:rPr>
              <a:t>will be maximized. If ties exist, place it into the position with smaller number.</a:t>
            </a:r>
          </a:p>
        </p:txBody>
      </p:sp>
      <p:graphicFrame>
        <p:nvGraphicFramePr>
          <p:cNvPr id="345091" name="Object 3"/>
          <p:cNvGraphicFramePr>
            <a:graphicFrameLocks noChangeAspect="1"/>
          </p:cNvGraphicFramePr>
          <p:nvPr/>
        </p:nvGraphicFramePr>
        <p:xfrm>
          <a:off x="609600" y="2819400"/>
          <a:ext cx="2133600" cy="2133600"/>
        </p:xfrm>
        <a:graphic>
          <a:graphicData uri="http://schemas.openxmlformats.org/presentationml/2006/ole">
            <mc:AlternateContent xmlns:mc="http://schemas.openxmlformats.org/markup-compatibility/2006">
              <mc:Choice xmlns:v="urn:schemas-microsoft-com:vml" Requires="v">
                <p:oleObj spid="_x0000_s6211" name="VISIO" r:id="rId4" imgW="1406536" imgH="1401979" progId="">
                  <p:embed/>
                </p:oleObj>
              </mc:Choice>
              <mc:Fallback>
                <p:oleObj name="VISIO" r:id="rId4" imgW="1406536" imgH="1401979" progId="">
                  <p:embed/>
                  <p:pic>
                    <p:nvPicPr>
                      <p:cNvPr id="3450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819400"/>
                        <a:ext cx="2133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5092" name="Text Box 4"/>
          <p:cNvSpPr txBox="1">
            <a:spLocks noChangeArrowheads="1"/>
          </p:cNvSpPr>
          <p:nvPr/>
        </p:nvSpPr>
        <p:spPr bwMode="auto">
          <a:xfrm>
            <a:off x="2971800" y="2362200"/>
            <a:ext cx="5791200"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pPr>
            <a:r>
              <a:rPr lang="en-US" altLang="zh-TW" sz="1800" dirty="0">
                <a:solidFill>
                  <a:schemeClr val="tx1">
                    <a:lumMod val="60000"/>
                    <a:lumOff val="40000"/>
                  </a:schemeClr>
                </a:solidFill>
                <a:latin typeface="Times New Roman" pitchFamily="18" charset="0"/>
                <a:ea typeface="新細明體" pitchFamily="18" charset="-120"/>
              </a:rPr>
              <a:t>The weighted placement value: When the department in a position</a:t>
            </a:r>
            <a:r>
              <a:rPr lang="en-HK" altLang="zh-TW" dirty="0">
                <a:solidFill>
                  <a:schemeClr val="tx1">
                    <a:lumMod val="60000"/>
                    <a:lumOff val="40000"/>
                  </a:schemeClr>
                </a:solidFill>
                <a:latin typeface="Times New Roman" pitchFamily="18" charset="0"/>
                <a:ea typeface="新細明體" pitchFamily="18" charset="-120"/>
              </a:rPr>
              <a:t>,</a:t>
            </a:r>
            <a:endParaRPr lang="en-US" altLang="zh-TW" sz="1800" dirty="0">
              <a:solidFill>
                <a:schemeClr val="tx1">
                  <a:lumMod val="60000"/>
                  <a:lumOff val="40000"/>
                </a:schemeClr>
              </a:solidFill>
              <a:latin typeface="Times New Roman" pitchFamily="18" charset="0"/>
              <a:ea typeface="新細明體" pitchFamily="18" charset="-120"/>
            </a:endParaRPr>
          </a:p>
          <a:p>
            <a:pPr algn="just">
              <a:lnSpc>
                <a:spcPct val="90000"/>
              </a:lnSpc>
            </a:pPr>
            <a:endParaRPr lang="en-US" altLang="zh-TW" sz="1800" dirty="0">
              <a:solidFill>
                <a:schemeClr val="tx1">
                  <a:lumMod val="60000"/>
                  <a:lumOff val="40000"/>
                </a:schemeClr>
              </a:solidFill>
              <a:latin typeface="Times New Roman" pitchFamily="18" charset="0"/>
              <a:ea typeface="新細明體" pitchFamily="18" charset="-120"/>
            </a:endParaRPr>
          </a:p>
          <a:p>
            <a:pPr algn="just">
              <a:lnSpc>
                <a:spcPct val="90000"/>
              </a:lnSpc>
            </a:pPr>
            <a:r>
              <a:rPr lang="en-US" altLang="zh-TW" sz="1800" dirty="0">
                <a:solidFill>
                  <a:schemeClr val="tx1">
                    <a:lumMod val="60000"/>
                    <a:lumOff val="40000"/>
                  </a:schemeClr>
                </a:solidFill>
                <a:latin typeface="Times New Roman" pitchFamily="18" charset="0"/>
                <a:ea typeface="新細明體" pitchFamily="18" charset="-120"/>
              </a:rPr>
              <a:t>For each placed departments having side touch with it, assign a value according to their relation: A = 10,000; E = 1,000; I = 100; O = 10; U = 1; X = -10,000; </a:t>
            </a:r>
          </a:p>
          <a:p>
            <a:pPr algn="just">
              <a:lnSpc>
                <a:spcPct val="90000"/>
              </a:lnSpc>
            </a:pPr>
            <a:endParaRPr lang="en-US" altLang="zh-TW" sz="1800" dirty="0">
              <a:solidFill>
                <a:schemeClr val="tx1">
                  <a:lumMod val="60000"/>
                  <a:lumOff val="40000"/>
                </a:schemeClr>
              </a:solidFill>
              <a:latin typeface="Times New Roman" pitchFamily="18" charset="0"/>
              <a:ea typeface="新細明體" pitchFamily="18" charset="-120"/>
            </a:endParaRPr>
          </a:p>
          <a:p>
            <a:pPr algn="just">
              <a:lnSpc>
                <a:spcPct val="90000"/>
              </a:lnSpc>
            </a:pPr>
            <a:r>
              <a:rPr lang="en-US" altLang="zh-TW" sz="1800" dirty="0">
                <a:solidFill>
                  <a:schemeClr val="tx1">
                    <a:lumMod val="60000"/>
                    <a:lumOff val="40000"/>
                  </a:schemeClr>
                </a:solidFill>
                <a:latin typeface="Times New Roman" pitchFamily="18" charset="0"/>
                <a:ea typeface="新細明體" pitchFamily="18" charset="-120"/>
              </a:rPr>
              <a:t>For each placed departments having corner touch with it, assign a value according to their relation: A = 5,000; E = 500; I = 50; O = 5; U = 0.5; X = -5,000;</a:t>
            </a:r>
          </a:p>
          <a:p>
            <a:pPr algn="just">
              <a:lnSpc>
                <a:spcPct val="90000"/>
              </a:lnSpc>
            </a:pPr>
            <a:endParaRPr lang="en-US" altLang="zh-TW" sz="1800" dirty="0">
              <a:solidFill>
                <a:schemeClr val="tx1">
                  <a:lumMod val="60000"/>
                  <a:lumOff val="40000"/>
                </a:schemeClr>
              </a:solidFill>
              <a:latin typeface="Times New Roman" pitchFamily="18" charset="0"/>
              <a:ea typeface="新細明體" pitchFamily="18" charset="-120"/>
            </a:endParaRPr>
          </a:p>
          <a:p>
            <a:pPr algn="just">
              <a:lnSpc>
                <a:spcPct val="90000"/>
              </a:lnSpc>
            </a:pPr>
            <a:r>
              <a:rPr lang="en-US" altLang="zh-TW" sz="1800" dirty="0">
                <a:solidFill>
                  <a:schemeClr val="tx1">
                    <a:lumMod val="60000"/>
                    <a:lumOff val="40000"/>
                  </a:schemeClr>
                </a:solidFill>
                <a:latin typeface="Times New Roman" pitchFamily="18" charset="0"/>
                <a:ea typeface="新細明體" pitchFamily="18" charset="-120"/>
              </a:rPr>
              <a:t>The weighted placement value of the department is then the sum of the values for all the placed departments touching with it.</a:t>
            </a:r>
          </a:p>
        </p:txBody>
      </p:sp>
      <p:sp>
        <p:nvSpPr>
          <p:cNvPr id="345093" name="Rectangle 5"/>
          <p:cNvSpPr>
            <a:spLocks noChangeArrowheads="1"/>
          </p:cNvSpPr>
          <p:nvPr/>
        </p:nvSpPr>
        <p:spPr bwMode="auto">
          <a:xfrm>
            <a:off x="371186" y="5897563"/>
            <a:ext cx="85534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52488" indent="-852488" algn="just">
              <a:spcBef>
                <a:spcPct val="20000"/>
              </a:spcBef>
            </a:pPr>
            <a:r>
              <a:rPr lang="en-US" altLang="zh-TW" dirty="0">
                <a:latin typeface="+mn-lt"/>
              </a:rPr>
              <a:t>Step 3.	If all the departments have been placed, STOP! Otherwise, go to Step 1.</a:t>
            </a:r>
          </a:p>
        </p:txBody>
      </p:sp>
    </p:spTree>
    <p:extLst>
      <p:ext uri="{BB962C8B-B14F-4D97-AF65-F5344CB8AC3E}">
        <p14:creationId xmlns:p14="http://schemas.microsoft.com/office/powerpoint/2010/main" val="37803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285750" y="615223"/>
            <a:ext cx="7772400" cy="512763"/>
          </a:xfrm>
        </p:spPr>
        <p:txBody>
          <a:bodyPr>
            <a:normAutofit fontScale="90000"/>
          </a:bodyPr>
          <a:lstStyle/>
          <a:p>
            <a:r>
              <a:rPr lang="en-US" altLang="zh-TW" dirty="0">
                <a:ea typeface="新細明體" pitchFamily="18" charset="-120"/>
              </a:rPr>
              <a:t>Example </a:t>
            </a:r>
          </a:p>
        </p:txBody>
      </p:sp>
      <p:sp>
        <p:nvSpPr>
          <p:cNvPr id="347139" name="Text Box 3"/>
          <p:cNvSpPr txBox="1">
            <a:spLocks noChangeArrowheads="1"/>
          </p:cNvSpPr>
          <p:nvPr/>
        </p:nvSpPr>
        <p:spPr bwMode="auto">
          <a:xfrm>
            <a:off x="3429000" y="1600200"/>
            <a:ext cx="50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a:latin typeface="Times New Roman" pitchFamily="18" charset="0"/>
                <a:ea typeface="新細明體" pitchFamily="18" charset="-120"/>
                <a:sym typeface="Wingdings" pitchFamily="2" charset="2"/>
              </a:rPr>
              <a:t></a:t>
            </a:r>
            <a:endParaRPr lang="zh-TW" altLang="en-US">
              <a:latin typeface="Times New Roman" pitchFamily="18" charset="0"/>
              <a:ea typeface="新細明體" pitchFamily="18" charset="-120"/>
            </a:endParaRPr>
          </a:p>
        </p:txBody>
      </p:sp>
      <p:sp>
        <p:nvSpPr>
          <p:cNvPr id="347140" name="Text Box 4"/>
          <p:cNvSpPr txBox="1">
            <a:spLocks noChangeArrowheads="1"/>
          </p:cNvSpPr>
          <p:nvPr/>
        </p:nvSpPr>
        <p:spPr bwMode="auto">
          <a:xfrm>
            <a:off x="1295400" y="1600200"/>
            <a:ext cx="457200" cy="409575"/>
          </a:xfrm>
          <a:prstGeom prst="rect">
            <a:avLst/>
          </a:prstGeom>
          <a:noFill/>
          <a:ln w="12700">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dirty="0">
                <a:solidFill>
                  <a:srgbClr val="FF0000"/>
                </a:solidFill>
                <a:latin typeface="Times New Roman" pitchFamily="18" charset="0"/>
                <a:ea typeface="新細明體" pitchFamily="18" charset="-120"/>
              </a:rPr>
              <a:t>10</a:t>
            </a:r>
          </a:p>
        </p:txBody>
      </p:sp>
      <p:grpSp>
        <p:nvGrpSpPr>
          <p:cNvPr id="347141" name="Group 5"/>
          <p:cNvGrpSpPr>
            <a:grpSpLocks/>
          </p:cNvGrpSpPr>
          <p:nvPr/>
        </p:nvGrpSpPr>
        <p:grpSpPr bwMode="auto">
          <a:xfrm>
            <a:off x="5257800" y="1600200"/>
            <a:ext cx="914400" cy="409575"/>
            <a:chOff x="3312" y="1008"/>
            <a:chExt cx="576" cy="258"/>
          </a:xfrm>
        </p:grpSpPr>
        <p:sp>
          <p:nvSpPr>
            <p:cNvPr id="347142" name="Text Box 6"/>
            <p:cNvSpPr txBox="1">
              <a:spLocks noChangeArrowheads="1"/>
            </p:cNvSpPr>
            <p:nvPr/>
          </p:nvSpPr>
          <p:spPr bwMode="auto">
            <a:xfrm>
              <a:off x="3600" y="100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10</a:t>
              </a:r>
            </a:p>
          </p:txBody>
        </p:sp>
        <p:sp>
          <p:nvSpPr>
            <p:cNvPr id="347143" name="Text Box 7"/>
            <p:cNvSpPr txBox="1">
              <a:spLocks noChangeArrowheads="1"/>
            </p:cNvSpPr>
            <p:nvPr/>
          </p:nvSpPr>
          <p:spPr bwMode="auto">
            <a:xfrm>
              <a:off x="3312" y="100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1</a:t>
              </a:r>
            </a:p>
          </p:txBody>
        </p:sp>
      </p:grpSp>
      <p:sp>
        <p:nvSpPr>
          <p:cNvPr id="347144" name="Text Box 8"/>
          <p:cNvSpPr txBox="1">
            <a:spLocks noChangeArrowheads="1"/>
          </p:cNvSpPr>
          <p:nvPr/>
        </p:nvSpPr>
        <p:spPr bwMode="auto">
          <a:xfrm>
            <a:off x="3505200" y="4343400"/>
            <a:ext cx="50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a:latin typeface="Times New Roman" pitchFamily="18" charset="0"/>
                <a:ea typeface="新細明體" pitchFamily="18" charset="-120"/>
                <a:sym typeface="Wingdings" pitchFamily="2" charset="2"/>
              </a:rPr>
              <a:t></a:t>
            </a:r>
            <a:endParaRPr lang="zh-TW" altLang="en-US">
              <a:latin typeface="Times New Roman" pitchFamily="18" charset="0"/>
              <a:ea typeface="新細明體" pitchFamily="18" charset="-120"/>
            </a:endParaRPr>
          </a:p>
        </p:txBody>
      </p:sp>
      <p:sp>
        <p:nvSpPr>
          <p:cNvPr id="347145" name="Text Box 9"/>
          <p:cNvSpPr txBox="1">
            <a:spLocks noChangeArrowheads="1"/>
          </p:cNvSpPr>
          <p:nvPr/>
        </p:nvSpPr>
        <p:spPr bwMode="auto">
          <a:xfrm rot="7987796">
            <a:off x="3496469" y="2918619"/>
            <a:ext cx="50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a:latin typeface="Times New Roman" pitchFamily="18" charset="0"/>
                <a:ea typeface="新細明體" pitchFamily="18" charset="-120"/>
                <a:sym typeface="Wingdings" pitchFamily="2" charset="2"/>
              </a:rPr>
              <a:t></a:t>
            </a:r>
            <a:endParaRPr lang="zh-TW" altLang="en-US">
              <a:latin typeface="Times New Roman" pitchFamily="18" charset="0"/>
              <a:ea typeface="新細明體" pitchFamily="18" charset="-120"/>
            </a:endParaRPr>
          </a:p>
        </p:txBody>
      </p:sp>
      <p:grpSp>
        <p:nvGrpSpPr>
          <p:cNvPr id="347146" name="Group 10"/>
          <p:cNvGrpSpPr>
            <a:grpSpLocks/>
          </p:cNvGrpSpPr>
          <p:nvPr/>
        </p:nvGrpSpPr>
        <p:grpSpPr bwMode="auto">
          <a:xfrm>
            <a:off x="1524000" y="4105275"/>
            <a:ext cx="914400" cy="822325"/>
            <a:chOff x="960" y="2448"/>
            <a:chExt cx="576" cy="518"/>
          </a:xfrm>
        </p:grpSpPr>
        <p:sp>
          <p:nvSpPr>
            <p:cNvPr id="347147" name="Text Box 11"/>
            <p:cNvSpPr txBox="1">
              <a:spLocks noChangeArrowheads="1"/>
            </p:cNvSpPr>
            <p:nvPr/>
          </p:nvSpPr>
          <p:spPr bwMode="auto">
            <a:xfrm>
              <a:off x="1248" y="270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9</a:t>
              </a:r>
            </a:p>
          </p:txBody>
        </p:sp>
        <p:sp>
          <p:nvSpPr>
            <p:cNvPr id="347148" name="Text Box 12"/>
            <p:cNvSpPr txBox="1">
              <a:spLocks noChangeArrowheads="1"/>
            </p:cNvSpPr>
            <p:nvPr/>
          </p:nvSpPr>
          <p:spPr bwMode="auto">
            <a:xfrm>
              <a:off x="960" y="244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a:t>
              </a:r>
            </a:p>
          </p:txBody>
        </p:sp>
        <p:sp>
          <p:nvSpPr>
            <p:cNvPr id="347149" name="Text Box 13"/>
            <p:cNvSpPr txBox="1">
              <a:spLocks noChangeArrowheads="1"/>
            </p:cNvSpPr>
            <p:nvPr/>
          </p:nvSpPr>
          <p:spPr bwMode="auto">
            <a:xfrm>
              <a:off x="1248" y="2449"/>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10</a:t>
              </a:r>
            </a:p>
          </p:txBody>
        </p:sp>
      </p:grpSp>
      <p:grpSp>
        <p:nvGrpSpPr>
          <p:cNvPr id="347200" name="Group 64"/>
          <p:cNvGrpSpPr>
            <a:grpSpLocks/>
          </p:cNvGrpSpPr>
          <p:nvPr/>
        </p:nvGrpSpPr>
        <p:grpSpPr bwMode="auto">
          <a:xfrm>
            <a:off x="5791200" y="4105275"/>
            <a:ext cx="914400" cy="822325"/>
            <a:chOff x="3648" y="2586"/>
            <a:chExt cx="576" cy="518"/>
          </a:xfrm>
        </p:grpSpPr>
        <p:sp>
          <p:nvSpPr>
            <p:cNvPr id="347151" name="Text Box 15"/>
            <p:cNvSpPr txBox="1">
              <a:spLocks noChangeArrowheads="1"/>
            </p:cNvSpPr>
            <p:nvPr/>
          </p:nvSpPr>
          <p:spPr bwMode="auto">
            <a:xfrm>
              <a:off x="3648" y="2586"/>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a:t>
              </a:r>
            </a:p>
          </p:txBody>
        </p:sp>
        <p:sp>
          <p:nvSpPr>
            <p:cNvPr id="347152" name="Text Box 16"/>
            <p:cNvSpPr txBox="1">
              <a:spLocks noChangeArrowheads="1"/>
            </p:cNvSpPr>
            <p:nvPr/>
          </p:nvSpPr>
          <p:spPr bwMode="auto">
            <a:xfrm>
              <a:off x="3936" y="2846"/>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9</a:t>
              </a:r>
            </a:p>
          </p:txBody>
        </p:sp>
        <p:sp>
          <p:nvSpPr>
            <p:cNvPr id="347153" name="Text Box 17"/>
            <p:cNvSpPr txBox="1">
              <a:spLocks noChangeArrowheads="1"/>
            </p:cNvSpPr>
            <p:nvPr/>
          </p:nvSpPr>
          <p:spPr bwMode="auto">
            <a:xfrm>
              <a:off x="3648" y="2846"/>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2</a:t>
              </a:r>
            </a:p>
          </p:txBody>
        </p:sp>
        <p:sp>
          <p:nvSpPr>
            <p:cNvPr id="347154" name="Text Box 18"/>
            <p:cNvSpPr txBox="1">
              <a:spLocks noChangeArrowheads="1"/>
            </p:cNvSpPr>
            <p:nvPr/>
          </p:nvSpPr>
          <p:spPr bwMode="auto">
            <a:xfrm>
              <a:off x="3936" y="2587"/>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10</a:t>
              </a:r>
            </a:p>
          </p:txBody>
        </p:sp>
      </p:grpSp>
      <p:sp>
        <p:nvSpPr>
          <p:cNvPr id="347155" name="Oval 19"/>
          <p:cNvSpPr>
            <a:spLocks noChangeArrowheads="1"/>
          </p:cNvSpPr>
          <p:nvPr/>
        </p:nvSpPr>
        <p:spPr bwMode="auto">
          <a:xfrm>
            <a:off x="882650" y="163830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a:t>
            </a:r>
          </a:p>
        </p:txBody>
      </p:sp>
      <p:sp>
        <p:nvSpPr>
          <p:cNvPr id="347156" name="Oval 20"/>
          <p:cNvSpPr>
            <a:spLocks noChangeArrowheads="1"/>
          </p:cNvSpPr>
          <p:nvPr/>
        </p:nvSpPr>
        <p:spPr bwMode="auto">
          <a:xfrm>
            <a:off x="892175" y="20605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2</a:t>
            </a:r>
          </a:p>
        </p:txBody>
      </p:sp>
      <p:sp>
        <p:nvSpPr>
          <p:cNvPr id="347157" name="Oval 21"/>
          <p:cNvSpPr>
            <a:spLocks noChangeArrowheads="1"/>
          </p:cNvSpPr>
          <p:nvPr/>
        </p:nvSpPr>
        <p:spPr bwMode="auto">
          <a:xfrm>
            <a:off x="1349375" y="20605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3</a:t>
            </a:r>
          </a:p>
        </p:txBody>
      </p:sp>
      <p:sp>
        <p:nvSpPr>
          <p:cNvPr id="347158" name="Oval 22"/>
          <p:cNvSpPr>
            <a:spLocks noChangeArrowheads="1"/>
          </p:cNvSpPr>
          <p:nvPr/>
        </p:nvSpPr>
        <p:spPr bwMode="auto">
          <a:xfrm>
            <a:off x="1808163" y="20605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4</a:t>
            </a:r>
          </a:p>
        </p:txBody>
      </p:sp>
      <p:sp>
        <p:nvSpPr>
          <p:cNvPr id="347159" name="Oval 23"/>
          <p:cNvSpPr>
            <a:spLocks noChangeArrowheads="1"/>
          </p:cNvSpPr>
          <p:nvPr/>
        </p:nvSpPr>
        <p:spPr bwMode="auto">
          <a:xfrm>
            <a:off x="1812925" y="16240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5</a:t>
            </a:r>
          </a:p>
        </p:txBody>
      </p:sp>
      <p:sp>
        <p:nvSpPr>
          <p:cNvPr id="347160" name="Oval 24"/>
          <p:cNvSpPr>
            <a:spLocks noChangeArrowheads="1"/>
          </p:cNvSpPr>
          <p:nvPr/>
        </p:nvSpPr>
        <p:spPr bwMode="auto">
          <a:xfrm>
            <a:off x="1816100" y="11795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6</a:t>
            </a:r>
          </a:p>
        </p:txBody>
      </p:sp>
      <p:sp>
        <p:nvSpPr>
          <p:cNvPr id="347161" name="Oval 25"/>
          <p:cNvSpPr>
            <a:spLocks noChangeArrowheads="1"/>
          </p:cNvSpPr>
          <p:nvPr/>
        </p:nvSpPr>
        <p:spPr bwMode="auto">
          <a:xfrm>
            <a:off x="1349375" y="11795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7</a:t>
            </a:r>
          </a:p>
        </p:txBody>
      </p:sp>
      <p:sp>
        <p:nvSpPr>
          <p:cNvPr id="347162" name="Oval 26"/>
          <p:cNvSpPr>
            <a:spLocks noChangeArrowheads="1"/>
          </p:cNvSpPr>
          <p:nvPr/>
        </p:nvSpPr>
        <p:spPr bwMode="auto">
          <a:xfrm>
            <a:off x="882650" y="11795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8</a:t>
            </a:r>
          </a:p>
        </p:txBody>
      </p:sp>
      <p:sp>
        <p:nvSpPr>
          <p:cNvPr id="347163" name="Oval 27"/>
          <p:cNvSpPr>
            <a:spLocks noChangeArrowheads="1"/>
          </p:cNvSpPr>
          <p:nvPr/>
        </p:nvSpPr>
        <p:spPr bwMode="auto">
          <a:xfrm>
            <a:off x="4851400" y="1639888"/>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a:t>
            </a:r>
          </a:p>
        </p:txBody>
      </p:sp>
      <p:sp>
        <p:nvSpPr>
          <p:cNvPr id="347164" name="Oval 28"/>
          <p:cNvSpPr>
            <a:spLocks noChangeArrowheads="1"/>
          </p:cNvSpPr>
          <p:nvPr/>
        </p:nvSpPr>
        <p:spPr bwMode="auto">
          <a:xfrm>
            <a:off x="4860925" y="206216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2</a:t>
            </a:r>
          </a:p>
        </p:txBody>
      </p:sp>
      <p:sp>
        <p:nvSpPr>
          <p:cNvPr id="347165" name="Oval 29"/>
          <p:cNvSpPr>
            <a:spLocks noChangeArrowheads="1"/>
          </p:cNvSpPr>
          <p:nvPr/>
        </p:nvSpPr>
        <p:spPr bwMode="auto">
          <a:xfrm>
            <a:off x="5318125" y="206216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3</a:t>
            </a:r>
          </a:p>
        </p:txBody>
      </p:sp>
      <p:sp>
        <p:nvSpPr>
          <p:cNvPr id="347166" name="Oval 30"/>
          <p:cNvSpPr>
            <a:spLocks noChangeArrowheads="1"/>
          </p:cNvSpPr>
          <p:nvPr/>
        </p:nvSpPr>
        <p:spPr bwMode="auto">
          <a:xfrm>
            <a:off x="5776913" y="206216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4</a:t>
            </a:r>
          </a:p>
        </p:txBody>
      </p:sp>
      <p:sp>
        <p:nvSpPr>
          <p:cNvPr id="347167" name="Oval 31"/>
          <p:cNvSpPr>
            <a:spLocks noChangeArrowheads="1"/>
          </p:cNvSpPr>
          <p:nvPr/>
        </p:nvSpPr>
        <p:spPr bwMode="auto">
          <a:xfrm>
            <a:off x="6224588" y="205740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5</a:t>
            </a:r>
          </a:p>
        </p:txBody>
      </p:sp>
      <p:sp>
        <p:nvSpPr>
          <p:cNvPr id="347168" name="Oval 32"/>
          <p:cNvSpPr>
            <a:spLocks noChangeArrowheads="1"/>
          </p:cNvSpPr>
          <p:nvPr/>
        </p:nvSpPr>
        <p:spPr bwMode="auto">
          <a:xfrm>
            <a:off x="6227763" y="161290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6</a:t>
            </a:r>
          </a:p>
        </p:txBody>
      </p:sp>
      <p:sp>
        <p:nvSpPr>
          <p:cNvPr id="347169" name="Oval 33"/>
          <p:cNvSpPr>
            <a:spLocks noChangeArrowheads="1"/>
          </p:cNvSpPr>
          <p:nvPr/>
        </p:nvSpPr>
        <p:spPr bwMode="auto">
          <a:xfrm>
            <a:off x="6192838" y="11715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7</a:t>
            </a:r>
          </a:p>
        </p:txBody>
      </p:sp>
      <p:sp>
        <p:nvSpPr>
          <p:cNvPr id="347170" name="Oval 34"/>
          <p:cNvSpPr>
            <a:spLocks noChangeArrowheads="1"/>
          </p:cNvSpPr>
          <p:nvPr/>
        </p:nvSpPr>
        <p:spPr bwMode="auto">
          <a:xfrm>
            <a:off x="5726113" y="11715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8</a:t>
            </a:r>
          </a:p>
        </p:txBody>
      </p:sp>
      <p:sp>
        <p:nvSpPr>
          <p:cNvPr id="347171" name="Oval 35"/>
          <p:cNvSpPr>
            <a:spLocks noChangeArrowheads="1"/>
          </p:cNvSpPr>
          <p:nvPr/>
        </p:nvSpPr>
        <p:spPr bwMode="auto">
          <a:xfrm>
            <a:off x="5300663" y="11842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9</a:t>
            </a:r>
          </a:p>
        </p:txBody>
      </p:sp>
      <p:sp>
        <p:nvSpPr>
          <p:cNvPr id="347172" name="Oval 36"/>
          <p:cNvSpPr>
            <a:spLocks noChangeArrowheads="1"/>
          </p:cNvSpPr>
          <p:nvPr/>
        </p:nvSpPr>
        <p:spPr bwMode="auto">
          <a:xfrm>
            <a:off x="4833938" y="11842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10</a:t>
            </a:r>
          </a:p>
        </p:txBody>
      </p:sp>
      <p:sp>
        <p:nvSpPr>
          <p:cNvPr id="347173" name="Oval 37"/>
          <p:cNvSpPr>
            <a:spLocks noChangeArrowheads="1"/>
          </p:cNvSpPr>
          <p:nvPr/>
        </p:nvSpPr>
        <p:spPr bwMode="auto">
          <a:xfrm>
            <a:off x="1093788" y="414496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a:t>
            </a:r>
          </a:p>
        </p:txBody>
      </p:sp>
      <p:sp>
        <p:nvSpPr>
          <p:cNvPr id="347174" name="Oval 38"/>
          <p:cNvSpPr>
            <a:spLocks noChangeArrowheads="1"/>
          </p:cNvSpPr>
          <p:nvPr/>
        </p:nvSpPr>
        <p:spPr bwMode="auto">
          <a:xfrm>
            <a:off x="1103313" y="456723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2</a:t>
            </a:r>
          </a:p>
        </p:txBody>
      </p:sp>
      <p:sp>
        <p:nvSpPr>
          <p:cNvPr id="347175" name="Oval 39"/>
          <p:cNvSpPr>
            <a:spLocks noChangeArrowheads="1"/>
          </p:cNvSpPr>
          <p:nvPr/>
        </p:nvSpPr>
        <p:spPr bwMode="auto">
          <a:xfrm>
            <a:off x="1550988" y="457676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3</a:t>
            </a:r>
          </a:p>
        </p:txBody>
      </p:sp>
      <p:sp>
        <p:nvSpPr>
          <p:cNvPr id="347176" name="Oval 40"/>
          <p:cNvSpPr>
            <a:spLocks noChangeArrowheads="1"/>
          </p:cNvSpPr>
          <p:nvPr/>
        </p:nvSpPr>
        <p:spPr bwMode="auto">
          <a:xfrm>
            <a:off x="1566863" y="499903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4</a:t>
            </a:r>
          </a:p>
        </p:txBody>
      </p:sp>
      <p:sp>
        <p:nvSpPr>
          <p:cNvPr id="347177" name="Oval 41"/>
          <p:cNvSpPr>
            <a:spLocks noChangeArrowheads="1"/>
          </p:cNvSpPr>
          <p:nvPr/>
        </p:nvSpPr>
        <p:spPr bwMode="auto">
          <a:xfrm>
            <a:off x="2014538" y="49942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5</a:t>
            </a:r>
          </a:p>
        </p:txBody>
      </p:sp>
      <p:sp>
        <p:nvSpPr>
          <p:cNvPr id="347178" name="Oval 42"/>
          <p:cNvSpPr>
            <a:spLocks noChangeArrowheads="1"/>
          </p:cNvSpPr>
          <p:nvPr/>
        </p:nvSpPr>
        <p:spPr bwMode="auto">
          <a:xfrm>
            <a:off x="2484438" y="50022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6</a:t>
            </a:r>
          </a:p>
        </p:txBody>
      </p:sp>
      <p:sp>
        <p:nvSpPr>
          <p:cNvPr id="347179" name="Oval 43"/>
          <p:cNvSpPr>
            <a:spLocks noChangeArrowheads="1"/>
          </p:cNvSpPr>
          <p:nvPr/>
        </p:nvSpPr>
        <p:spPr bwMode="auto">
          <a:xfrm>
            <a:off x="2497138" y="456088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7</a:t>
            </a:r>
          </a:p>
        </p:txBody>
      </p:sp>
      <p:sp>
        <p:nvSpPr>
          <p:cNvPr id="347180" name="Oval 44"/>
          <p:cNvSpPr>
            <a:spLocks noChangeArrowheads="1"/>
          </p:cNvSpPr>
          <p:nvPr/>
        </p:nvSpPr>
        <p:spPr bwMode="auto">
          <a:xfrm>
            <a:off x="2500313" y="411956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8</a:t>
            </a:r>
          </a:p>
        </p:txBody>
      </p:sp>
      <p:sp>
        <p:nvSpPr>
          <p:cNvPr id="347181" name="Oval 45"/>
          <p:cNvSpPr>
            <a:spLocks noChangeArrowheads="1"/>
          </p:cNvSpPr>
          <p:nvPr/>
        </p:nvSpPr>
        <p:spPr bwMode="auto">
          <a:xfrm>
            <a:off x="2487613" y="36766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9</a:t>
            </a:r>
          </a:p>
        </p:txBody>
      </p:sp>
      <p:sp>
        <p:nvSpPr>
          <p:cNvPr id="347182" name="Oval 46"/>
          <p:cNvSpPr>
            <a:spLocks noChangeArrowheads="1"/>
          </p:cNvSpPr>
          <p:nvPr/>
        </p:nvSpPr>
        <p:spPr bwMode="auto">
          <a:xfrm>
            <a:off x="2020888" y="36766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10</a:t>
            </a:r>
          </a:p>
        </p:txBody>
      </p:sp>
      <p:sp>
        <p:nvSpPr>
          <p:cNvPr id="347183" name="Oval 47"/>
          <p:cNvSpPr>
            <a:spLocks noChangeArrowheads="1"/>
          </p:cNvSpPr>
          <p:nvPr/>
        </p:nvSpPr>
        <p:spPr bwMode="auto">
          <a:xfrm>
            <a:off x="1565275" y="367982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11</a:t>
            </a:r>
          </a:p>
        </p:txBody>
      </p:sp>
      <p:sp>
        <p:nvSpPr>
          <p:cNvPr id="347184" name="Oval 48"/>
          <p:cNvSpPr>
            <a:spLocks noChangeArrowheads="1"/>
          </p:cNvSpPr>
          <p:nvPr/>
        </p:nvSpPr>
        <p:spPr bwMode="auto">
          <a:xfrm>
            <a:off x="1098550" y="367982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12</a:t>
            </a:r>
          </a:p>
        </p:txBody>
      </p:sp>
      <p:sp>
        <p:nvSpPr>
          <p:cNvPr id="347185" name="Oval 49"/>
          <p:cNvSpPr>
            <a:spLocks noChangeArrowheads="1"/>
          </p:cNvSpPr>
          <p:nvPr/>
        </p:nvSpPr>
        <p:spPr bwMode="auto">
          <a:xfrm>
            <a:off x="5349875" y="412750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a:t>
            </a:r>
          </a:p>
        </p:txBody>
      </p:sp>
      <p:sp>
        <p:nvSpPr>
          <p:cNvPr id="347186" name="Oval 50"/>
          <p:cNvSpPr>
            <a:spLocks noChangeArrowheads="1"/>
          </p:cNvSpPr>
          <p:nvPr/>
        </p:nvSpPr>
        <p:spPr bwMode="auto">
          <a:xfrm>
            <a:off x="5349875" y="4560888"/>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2</a:t>
            </a:r>
          </a:p>
        </p:txBody>
      </p:sp>
      <p:sp>
        <p:nvSpPr>
          <p:cNvPr id="347187" name="Oval 51"/>
          <p:cNvSpPr>
            <a:spLocks noChangeArrowheads="1"/>
          </p:cNvSpPr>
          <p:nvPr/>
        </p:nvSpPr>
        <p:spPr bwMode="auto">
          <a:xfrm>
            <a:off x="5349875" y="49942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3</a:t>
            </a:r>
          </a:p>
        </p:txBody>
      </p:sp>
      <p:sp>
        <p:nvSpPr>
          <p:cNvPr id="347188" name="Oval 52"/>
          <p:cNvSpPr>
            <a:spLocks noChangeArrowheads="1"/>
          </p:cNvSpPr>
          <p:nvPr/>
        </p:nvSpPr>
        <p:spPr bwMode="auto">
          <a:xfrm>
            <a:off x="5815013" y="499268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4</a:t>
            </a:r>
          </a:p>
        </p:txBody>
      </p:sp>
      <p:sp>
        <p:nvSpPr>
          <p:cNvPr id="347189" name="Oval 53"/>
          <p:cNvSpPr>
            <a:spLocks noChangeArrowheads="1"/>
          </p:cNvSpPr>
          <p:nvPr/>
        </p:nvSpPr>
        <p:spPr bwMode="auto">
          <a:xfrm>
            <a:off x="6281738" y="499268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5</a:t>
            </a:r>
          </a:p>
        </p:txBody>
      </p:sp>
      <p:sp>
        <p:nvSpPr>
          <p:cNvPr id="347190" name="Oval 54"/>
          <p:cNvSpPr>
            <a:spLocks noChangeArrowheads="1"/>
          </p:cNvSpPr>
          <p:nvPr/>
        </p:nvSpPr>
        <p:spPr bwMode="auto">
          <a:xfrm>
            <a:off x="6748463" y="49942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6</a:t>
            </a:r>
          </a:p>
        </p:txBody>
      </p:sp>
      <p:sp>
        <p:nvSpPr>
          <p:cNvPr id="347191" name="Oval 55"/>
          <p:cNvSpPr>
            <a:spLocks noChangeArrowheads="1"/>
          </p:cNvSpPr>
          <p:nvPr/>
        </p:nvSpPr>
        <p:spPr bwMode="auto">
          <a:xfrm>
            <a:off x="6748463" y="456088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7</a:t>
            </a:r>
          </a:p>
        </p:txBody>
      </p:sp>
      <p:sp>
        <p:nvSpPr>
          <p:cNvPr id="347192" name="Oval 56"/>
          <p:cNvSpPr>
            <a:spLocks noChangeArrowheads="1"/>
          </p:cNvSpPr>
          <p:nvPr/>
        </p:nvSpPr>
        <p:spPr bwMode="auto">
          <a:xfrm>
            <a:off x="6748463" y="412750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8</a:t>
            </a:r>
          </a:p>
        </p:txBody>
      </p:sp>
      <p:sp>
        <p:nvSpPr>
          <p:cNvPr id="347193" name="Oval 57"/>
          <p:cNvSpPr>
            <a:spLocks noChangeArrowheads="1"/>
          </p:cNvSpPr>
          <p:nvPr/>
        </p:nvSpPr>
        <p:spPr bwMode="auto">
          <a:xfrm>
            <a:off x="6748463" y="36941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9</a:t>
            </a:r>
          </a:p>
        </p:txBody>
      </p:sp>
      <p:sp>
        <p:nvSpPr>
          <p:cNvPr id="347194" name="Oval 58"/>
          <p:cNvSpPr>
            <a:spLocks noChangeArrowheads="1"/>
          </p:cNvSpPr>
          <p:nvPr/>
        </p:nvSpPr>
        <p:spPr bwMode="auto">
          <a:xfrm>
            <a:off x="6269038" y="36941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10</a:t>
            </a:r>
          </a:p>
        </p:txBody>
      </p:sp>
      <p:sp>
        <p:nvSpPr>
          <p:cNvPr id="347195" name="Oval 59"/>
          <p:cNvSpPr>
            <a:spLocks noChangeArrowheads="1"/>
          </p:cNvSpPr>
          <p:nvPr/>
        </p:nvSpPr>
        <p:spPr bwMode="auto">
          <a:xfrm>
            <a:off x="5808663" y="36941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11</a:t>
            </a:r>
          </a:p>
        </p:txBody>
      </p:sp>
      <p:sp>
        <p:nvSpPr>
          <p:cNvPr id="347196" name="Oval 60"/>
          <p:cNvSpPr>
            <a:spLocks noChangeArrowheads="1"/>
          </p:cNvSpPr>
          <p:nvPr/>
        </p:nvSpPr>
        <p:spPr bwMode="auto">
          <a:xfrm>
            <a:off x="5349875" y="36941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12</a:t>
            </a:r>
          </a:p>
        </p:txBody>
      </p:sp>
      <p:sp>
        <p:nvSpPr>
          <p:cNvPr id="347199" name="Rectangle 63"/>
          <p:cNvSpPr>
            <a:spLocks noChangeArrowheads="1"/>
          </p:cNvSpPr>
          <p:nvPr/>
        </p:nvSpPr>
        <p:spPr bwMode="auto">
          <a:xfrm>
            <a:off x="36513" y="2492375"/>
            <a:ext cx="37433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TW" sz="1800">
                <a:ea typeface="新細明體" pitchFamily="18" charset="-120"/>
              </a:rPr>
              <a:t>Declare Dept. 7 and Dept. 3 are the 2nd last and last departments to be placed respectively </a:t>
            </a:r>
          </a:p>
        </p:txBody>
      </p:sp>
    </p:spTree>
    <p:extLst>
      <p:ext uri="{BB962C8B-B14F-4D97-AF65-F5344CB8AC3E}">
        <p14:creationId xmlns:p14="http://schemas.microsoft.com/office/powerpoint/2010/main" val="2330203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7140"/>
                                        </p:tgtEl>
                                        <p:attrNameLst>
                                          <p:attrName>style.visibility</p:attrName>
                                        </p:attrNameLst>
                                      </p:cBhvr>
                                      <p:to>
                                        <p:strVal val="visible"/>
                                      </p:to>
                                    </p:set>
                                    <p:animEffect transition="in" filter="dissolve">
                                      <p:cBhvr>
                                        <p:cTn id="7" dur="500"/>
                                        <p:tgtEl>
                                          <p:spTgt spid="3471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719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7155"/>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500"/>
                                  </p:stCondLst>
                                  <p:childTnLst>
                                    <p:set>
                                      <p:cBhvr>
                                        <p:cTn id="18" dur="1" fill="hold">
                                          <p:stCondLst>
                                            <p:cond delay="0"/>
                                          </p:stCondLst>
                                        </p:cTn>
                                        <p:tgtEl>
                                          <p:spTgt spid="347156"/>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grpId="0" nodeType="afterEffect">
                                  <p:stCondLst>
                                    <p:cond delay="500"/>
                                  </p:stCondLst>
                                  <p:childTnLst>
                                    <p:set>
                                      <p:cBhvr>
                                        <p:cTn id="21" dur="1" fill="hold">
                                          <p:stCondLst>
                                            <p:cond delay="0"/>
                                          </p:stCondLst>
                                        </p:cTn>
                                        <p:tgtEl>
                                          <p:spTgt spid="347157"/>
                                        </p:tgtEl>
                                        <p:attrNameLst>
                                          <p:attrName>style.visibility</p:attrName>
                                        </p:attrNameLst>
                                      </p:cBhvr>
                                      <p:to>
                                        <p:strVal val="visible"/>
                                      </p:to>
                                    </p:set>
                                  </p:childTnLst>
                                </p:cTn>
                              </p:par>
                            </p:childTnLst>
                          </p:cTn>
                        </p:par>
                        <p:par>
                          <p:cTn id="22" fill="hold" nodeType="afterGroup">
                            <p:stCondLst>
                              <p:cond delay="1000"/>
                            </p:stCondLst>
                            <p:childTnLst>
                              <p:par>
                                <p:cTn id="23" presetID="1" presetClass="entr" presetSubtype="0" fill="hold" grpId="0" nodeType="afterEffect">
                                  <p:stCondLst>
                                    <p:cond delay="500"/>
                                  </p:stCondLst>
                                  <p:childTnLst>
                                    <p:set>
                                      <p:cBhvr>
                                        <p:cTn id="24" dur="1" fill="hold">
                                          <p:stCondLst>
                                            <p:cond delay="0"/>
                                          </p:stCondLst>
                                        </p:cTn>
                                        <p:tgtEl>
                                          <p:spTgt spid="347158"/>
                                        </p:tgtEl>
                                        <p:attrNameLst>
                                          <p:attrName>style.visibility</p:attrName>
                                        </p:attrNameLst>
                                      </p:cBhvr>
                                      <p:to>
                                        <p:strVal val="visible"/>
                                      </p:to>
                                    </p:set>
                                  </p:childTnLst>
                                </p:cTn>
                              </p:par>
                            </p:childTnLst>
                          </p:cTn>
                        </p:par>
                        <p:par>
                          <p:cTn id="25" fill="hold" nodeType="afterGroup">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347159"/>
                                        </p:tgtEl>
                                        <p:attrNameLst>
                                          <p:attrName>style.visibility</p:attrName>
                                        </p:attrNameLst>
                                      </p:cBhvr>
                                      <p:to>
                                        <p:strVal val="visible"/>
                                      </p:to>
                                    </p:set>
                                  </p:childTnLst>
                                </p:cTn>
                              </p:par>
                            </p:childTnLst>
                          </p:cTn>
                        </p:par>
                        <p:par>
                          <p:cTn id="28" fill="hold" nodeType="afterGroup">
                            <p:stCondLst>
                              <p:cond delay="2000"/>
                            </p:stCondLst>
                            <p:childTnLst>
                              <p:par>
                                <p:cTn id="29" presetID="1" presetClass="entr" presetSubtype="0" fill="hold" grpId="0" nodeType="afterEffect">
                                  <p:stCondLst>
                                    <p:cond delay="500"/>
                                  </p:stCondLst>
                                  <p:childTnLst>
                                    <p:set>
                                      <p:cBhvr>
                                        <p:cTn id="30" dur="1" fill="hold">
                                          <p:stCondLst>
                                            <p:cond delay="0"/>
                                          </p:stCondLst>
                                        </p:cTn>
                                        <p:tgtEl>
                                          <p:spTgt spid="347160"/>
                                        </p:tgtEl>
                                        <p:attrNameLst>
                                          <p:attrName>style.visibility</p:attrName>
                                        </p:attrNameLst>
                                      </p:cBhvr>
                                      <p:to>
                                        <p:strVal val="visible"/>
                                      </p:to>
                                    </p:set>
                                  </p:childTnLst>
                                </p:cTn>
                              </p:par>
                            </p:childTnLst>
                          </p:cTn>
                        </p:par>
                        <p:par>
                          <p:cTn id="31" fill="hold" nodeType="afterGroup">
                            <p:stCondLst>
                              <p:cond delay="2500"/>
                            </p:stCondLst>
                            <p:childTnLst>
                              <p:par>
                                <p:cTn id="32" presetID="1" presetClass="entr" presetSubtype="0" fill="hold" grpId="0" nodeType="afterEffect">
                                  <p:stCondLst>
                                    <p:cond delay="500"/>
                                  </p:stCondLst>
                                  <p:childTnLst>
                                    <p:set>
                                      <p:cBhvr>
                                        <p:cTn id="33" dur="1" fill="hold">
                                          <p:stCondLst>
                                            <p:cond delay="0"/>
                                          </p:stCondLst>
                                        </p:cTn>
                                        <p:tgtEl>
                                          <p:spTgt spid="347161"/>
                                        </p:tgtEl>
                                        <p:attrNameLst>
                                          <p:attrName>style.visibility</p:attrName>
                                        </p:attrNameLst>
                                      </p:cBhvr>
                                      <p:to>
                                        <p:strVal val="visible"/>
                                      </p:to>
                                    </p:set>
                                  </p:childTnLst>
                                </p:cTn>
                              </p:par>
                            </p:childTnLst>
                          </p:cTn>
                        </p:par>
                        <p:par>
                          <p:cTn id="34" fill="hold" nodeType="afterGroup">
                            <p:stCondLst>
                              <p:cond delay="3000"/>
                            </p:stCondLst>
                            <p:childTnLst>
                              <p:par>
                                <p:cTn id="35" presetID="1" presetClass="entr" presetSubtype="0" fill="hold" grpId="0" nodeType="afterEffect">
                                  <p:stCondLst>
                                    <p:cond delay="500"/>
                                  </p:stCondLst>
                                  <p:childTnLst>
                                    <p:set>
                                      <p:cBhvr>
                                        <p:cTn id="36" dur="1" fill="hold">
                                          <p:stCondLst>
                                            <p:cond delay="0"/>
                                          </p:stCondLst>
                                        </p:cTn>
                                        <p:tgtEl>
                                          <p:spTgt spid="34716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xit" presetSubtype="0" fill="hold" grpId="1" nodeType="clickEffect">
                                  <p:stCondLst>
                                    <p:cond delay="0"/>
                                  </p:stCondLst>
                                  <p:childTnLst>
                                    <p:animEffect transition="out" filter="dissolve">
                                      <p:cBhvr>
                                        <p:cTn id="40" dur="500"/>
                                        <p:tgtEl>
                                          <p:spTgt spid="347156"/>
                                        </p:tgtEl>
                                      </p:cBhvr>
                                    </p:animEffect>
                                    <p:set>
                                      <p:cBhvr>
                                        <p:cTn id="41" dur="1" fill="hold">
                                          <p:stCondLst>
                                            <p:cond delay="499"/>
                                          </p:stCondLst>
                                        </p:cTn>
                                        <p:tgtEl>
                                          <p:spTgt spid="347156"/>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347158"/>
                                        </p:tgtEl>
                                      </p:cBhvr>
                                    </p:animEffect>
                                    <p:set>
                                      <p:cBhvr>
                                        <p:cTn id="44" dur="1" fill="hold">
                                          <p:stCondLst>
                                            <p:cond delay="499"/>
                                          </p:stCondLst>
                                        </p:cTn>
                                        <p:tgtEl>
                                          <p:spTgt spid="347158"/>
                                        </p:tgtEl>
                                        <p:attrNameLst>
                                          <p:attrName>style.visibility</p:attrName>
                                        </p:attrNameLst>
                                      </p:cBhvr>
                                      <p:to>
                                        <p:strVal val="hidden"/>
                                      </p:to>
                                    </p:set>
                                  </p:childTnLst>
                                </p:cTn>
                              </p:par>
                              <p:par>
                                <p:cTn id="45" presetID="9" presetClass="exit" presetSubtype="0" fill="hold" grpId="1" nodeType="withEffect">
                                  <p:stCondLst>
                                    <p:cond delay="0"/>
                                  </p:stCondLst>
                                  <p:childTnLst>
                                    <p:animEffect transition="out" filter="dissolve">
                                      <p:cBhvr>
                                        <p:cTn id="46" dur="500"/>
                                        <p:tgtEl>
                                          <p:spTgt spid="347160"/>
                                        </p:tgtEl>
                                      </p:cBhvr>
                                    </p:animEffect>
                                    <p:set>
                                      <p:cBhvr>
                                        <p:cTn id="47" dur="1" fill="hold">
                                          <p:stCondLst>
                                            <p:cond delay="499"/>
                                          </p:stCondLst>
                                        </p:cTn>
                                        <p:tgtEl>
                                          <p:spTgt spid="347160"/>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347162"/>
                                        </p:tgtEl>
                                      </p:cBhvr>
                                    </p:animEffect>
                                    <p:set>
                                      <p:cBhvr>
                                        <p:cTn id="50" dur="1" fill="hold">
                                          <p:stCondLst>
                                            <p:cond delay="499"/>
                                          </p:stCondLst>
                                        </p:cTn>
                                        <p:tgtEl>
                                          <p:spTgt spid="347162"/>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xit" presetSubtype="0" fill="hold" grpId="1" nodeType="clickEffect">
                                  <p:stCondLst>
                                    <p:cond delay="0"/>
                                  </p:stCondLst>
                                  <p:childTnLst>
                                    <p:animEffect transition="out" filter="dissolve">
                                      <p:cBhvr>
                                        <p:cTn id="54" dur="500"/>
                                        <p:tgtEl>
                                          <p:spTgt spid="347157"/>
                                        </p:tgtEl>
                                      </p:cBhvr>
                                    </p:animEffect>
                                    <p:set>
                                      <p:cBhvr>
                                        <p:cTn id="55" dur="1" fill="hold">
                                          <p:stCondLst>
                                            <p:cond delay="499"/>
                                          </p:stCondLst>
                                        </p:cTn>
                                        <p:tgtEl>
                                          <p:spTgt spid="347157"/>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347159"/>
                                        </p:tgtEl>
                                      </p:cBhvr>
                                    </p:animEffect>
                                    <p:set>
                                      <p:cBhvr>
                                        <p:cTn id="58" dur="1" fill="hold">
                                          <p:stCondLst>
                                            <p:cond delay="499"/>
                                          </p:stCondLst>
                                        </p:cTn>
                                        <p:tgtEl>
                                          <p:spTgt spid="347159"/>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347161"/>
                                        </p:tgtEl>
                                      </p:cBhvr>
                                    </p:animEffect>
                                    <p:set>
                                      <p:cBhvr>
                                        <p:cTn id="61" dur="1" fill="hold">
                                          <p:stCondLst>
                                            <p:cond delay="499"/>
                                          </p:stCondLst>
                                        </p:cTn>
                                        <p:tgtEl>
                                          <p:spTgt spid="347161"/>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347139"/>
                                        </p:tgtEl>
                                        <p:attrNameLst>
                                          <p:attrName>style.visibility</p:attrName>
                                        </p:attrNameLst>
                                      </p:cBhvr>
                                      <p:to>
                                        <p:strVal val="visible"/>
                                      </p:to>
                                    </p:set>
                                    <p:anim calcmode="lin" valueType="num">
                                      <p:cBhvr additive="base">
                                        <p:cTn id="66" dur="500" fill="hold"/>
                                        <p:tgtEl>
                                          <p:spTgt spid="347139"/>
                                        </p:tgtEl>
                                        <p:attrNameLst>
                                          <p:attrName>ppt_x</p:attrName>
                                        </p:attrNameLst>
                                      </p:cBhvr>
                                      <p:tavLst>
                                        <p:tav tm="0">
                                          <p:val>
                                            <p:strVal val="0-#ppt_w/2"/>
                                          </p:val>
                                        </p:tav>
                                        <p:tav tm="100000">
                                          <p:val>
                                            <p:strVal val="#ppt_x"/>
                                          </p:val>
                                        </p:tav>
                                      </p:tavLst>
                                    </p:anim>
                                    <p:anim calcmode="lin" valueType="num">
                                      <p:cBhvr additive="base">
                                        <p:cTn id="67" dur="500" fill="hold"/>
                                        <p:tgtEl>
                                          <p:spTgt spid="347139"/>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347141"/>
                                        </p:tgtEl>
                                        <p:attrNameLst>
                                          <p:attrName>style.visibility</p:attrName>
                                        </p:attrNameLst>
                                      </p:cBhvr>
                                      <p:to>
                                        <p:strVal val="visible"/>
                                      </p:to>
                                    </p:set>
                                    <p:animEffect transition="in" filter="dissolve">
                                      <p:cBhvr>
                                        <p:cTn id="72" dur="500"/>
                                        <p:tgtEl>
                                          <p:spTgt spid="34714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7163"/>
                                        </p:tgtEl>
                                        <p:attrNameLst>
                                          <p:attrName>style.visibility</p:attrName>
                                        </p:attrNameLst>
                                      </p:cBhvr>
                                      <p:to>
                                        <p:strVal val="visible"/>
                                      </p:to>
                                    </p:set>
                                  </p:childTnLst>
                                </p:cTn>
                              </p:par>
                            </p:childTnLst>
                          </p:cTn>
                        </p:par>
                        <p:par>
                          <p:cTn id="77" fill="hold" nodeType="afterGroup">
                            <p:stCondLst>
                              <p:cond delay="0"/>
                            </p:stCondLst>
                            <p:childTnLst>
                              <p:par>
                                <p:cTn id="78" presetID="1" presetClass="entr" presetSubtype="0" fill="hold" grpId="0" nodeType="afterEffect">
                                  <p:stCondLst>
                                    <p:cond delay="500"/>
                                  </p:stCondLst>
                                  <p:childTnLst>
                                    <p:set>
                                      <p:cBhvr>
                                        <p:cTn id="79" dur="1" fill="hold">
                                          <p:stCondLst>
                                            <p:cond delay="0"/>
                                          </p:stCondLst>
                                        </p:cTn>
                                        <p:tgtEl>
                                          <p:spTgt spid="347164"/>
                                        </p:tgtEl>
                                        <p:attrNameLst>
                                          <p:attrName>style.visibility</p:attrName>
                                        </p:attrNameLst>
                                      </p:cBhvr>
                                      <p:to>
                                        <p:strVal val="visible"/>
                                      </p:to>
                                    </p:set>
                                  </p:childTnLst>
                                </p:cTn>
                              </p:par>
                            </p:childTnLst>
                          </p:cTn>
                        </p:par>
                        <p:par>
                          <p:cTn id="80" fill="hold" nodeType="afterGroup">
                            <p:stCondLst>
                              <p:cond delay="500"/>
                            </p:stCondLst>
                            <p:childTnLst>
                              <p:par>
                                <p:cTn id="81" presetID="1" presetClass="entr" presetSubtype="0" fill="hold" grpId="0" nodeType="afterEffect">
                                  <p:stCondLst>
                                    <p:cond delay="500"/>
                                  </p:stCondLst>
                                  <p:childTnLst>
                                    <p:set>
                                      <p:cBhvr>
                                        <p:cTn id="82" dur="1" fill="hold">
                                          <p:stCondLst>
                                            <p:cond delay="0"/>
                                          </p:stCondLst>
                                        </p:cTn>
                                        <p:tgtEl>
                                          <p:spTgt spid="347165"/>
                                        </p:tgtEl>
                                        <p:attrNameLst>
                                          <p:attrName>style.visibility</p:attrName>
                                        </p:attrNameLst>
                                      </p:cBhvr>
                                      <p:to>
                                        <p:strVal val="visible"/>
                                      </p:to>
                                    </p:set>
                                  </p:childTnLst>
                                </p:cTn>
                              </p:par>
                            </p:childTnLst>
                          </p:cTn>
                        </p:par>
                        <p:par>
                          <p:cTn id="83" fill="hold" nodeType="afterGroup">
                            <p:stCondLst>
                              <p:cond delay="1000"/>
                            </p:stCondLst>
                            <p:childTnLst>
                              <p:par>
                                <p:cTn id="84" presetID="1" presetClass="entr" presetSubtype="0" fill="hold" grpId="0" nodeType="afterEffect">
                                  <p:stCondLst>
                                    <p:cond delay="500"/>
                                  </p:stCondLst>
                                  <p:childTnLst>
                                    <p:set>
                                      <p:cBhvr>
                                        <p:cTn id="85" dur="1" fill="hold">
                                          <p:stCondLst>
                                            <p:cond delay="0"/>
                                          </p:stCondLst>
                                        </p:cTn>
                                        <p:tgtEl>
                                          <p:spTgt spid="347166"/>
                                        </p:tgtEl>
                                        <p:attrNameLst>
                                          <p:attrName>style.visibility</p:attrName>
                                        </p:attrNameLst>
                                      </p:cBhvr>
                                      <p:to>
                                        <p:strVal val="visible"/>
                                      </p:to>
                                    </p:set>
                                  </p:childTnLst>
                                </p:cTn>
                              </p:par>
                            </p:childTnLst>
                          </p:cTn>
                        </p:par>
                        <p:par>
                          <p:cTn id="86" fill="hold" nodeType="afterGroup">
                            <p:stCondLst>
                              <p:cond delay="1500"/>
                            </p:stCondLst>
                            <p:childTnLst>
                              <p:par>
                                <p:cTn id="87" presetID="1" presetClass="entr" presetSubtype="0" fill="hold" grpId="0" nodeType="afterEffect">
                                  <p:stCondLst>
                                    <p:cond delay="500"/>
                                  </p:stCondLst>
                                  <p:childTnLst>
                                    <p:set>
                                      <p:cBhvr>
                                        <p:cTn id="88" dur="1" fill="hold">
                                          <p:stCondLst>
                                            <p:cond delay="0"/>
                                          </p:stCondLst>
                                        </p:cTn>
                                        <p:tgtEl>
                                          <p:spTgt spid="347167"/>
                                        </p:tgtEl>
                                        <p:attrNameLst>
                                          <p:attrName>style.visibility</p:attrName>
                                        </p:attrNameLst>
                                      </p:cBhvr>
                                      <p:to>
                                        <p:strVal val="visible"/>
                                      </p:to>
                                    </p:set>
                                  </p:childTnLst>
                                </p:cTn>
                              </p:par>
                            </p:childTnLst>
                          </p:cTn>
                        </p:par>
                        <p:par>
                          <p:cTn id="89" fill="hold" nodeType="afterGroup">
                            <p:stCondLst>
                              <p:cond delay="2000"/>
                            </p:stCondLst>
                            <p:childTnLst>
                              <p:par>
                                <p:cTn id="90" presetID="1" presetClass="entr" presetSubtype="0" fill="hold" grpId="0" nodeType="afterEffect">
                                  <p:stCondLst>
                                    <p:cond delay="500"/>
                                  </p:stCondLst>
                                  <p:childTnLst>
                                    <p:set>
                                      <p:cBhvr>
                                        <p:cTn id="91" dur="1" fill="hold">
                                          <p:stCondLst>
                                            <p:cond delay="0"/>
                                          </p:stCondLst>
                                        </p:cTn>
                                        <p:tgtEl>
                                          <p:spTgt spid="347168"/>
                                        </p:tgtEl>
                                        <p:attrNameLst>
                                          <p:attrName>style.visibility</p:attrName>
                                        </p:attrNameLst>
                                      </p:cBhvr>
                                      <p:to>
                                        <p:strVal val="visible"/>
                                      </p:to>
                                    </p:set>
                                  </p:childTnLst>
                                </p:cTn>
                              </p:par>
                            </p:childTnLst>
                          </p:cTn>
                        </p:par>
                        <p:par>
                          <p:cTn id="92" fill="hold" nodeType="afterGroup">
                            <p:stCondLst>
                              <p:cond delay="2500"/>
                            </p:stCondLst>
                            <p:childTnLst>
                              <p:par>
                                <p:cTn id="93" presetID="1" presetClass="entr" presetSubtype="0" fill="hold" grpId="0" nodeType="afterEffect">
                                  <p:stCondLst>
                                    <p:cond delay="500"/>
                                  </p:stCondLst>
                                  <p:childTnLst>
                                    <p:set>
                                      <p:cBhvr>
                                        <p:cTn id="94" dur="1" fill="hold">
                                          <p:stCondLst>
                                            <p:cond delay="0"/>
                                          </p:stCondLst>
                                        </p:cTn>
                                        <p:tgtEl>
                                          <p:spTgt spid="347169"/>
                                        </p:tgtEl>
                                        <p:attrNameLst>
                                          <p:attrName>style.visibility</p:attrName>
                                        </p:attrNameLst>
                                      </p:cBhvr>
                                      <p:to>
                                        <p:strVal val="visible"/>
                                      </p:to>
                                    </p:set>
                                  </p:childTnLst>
                                </p:cTn>
                              </p:par>
                            </p:childTnLst>
                          </p:cTn>
                        </p:par>
                        <p:par>
                          <p:cTn id="95" fill="hold" nodeType="afterGroup">
                            <p:stCondLst>
                              <p:cond delay="3000"/>
                            </p:stCondLst>
                            <p:childTnLst>
                              <p:par>
                                <p:cTn id="96" presetID="1" presetClass="entr" presetSubtype="0" fill="hold" grpId="0" nodeType="afterEffect">
                                  <p:stCondLst>
                                    <p:cond delay="500"/>
                                  </p:stCondLst>
                                  <p:childTnLst>
                                    <p:set>
                                      <p:cBhvr>
                                        <p:cTn id="97" dur="1" fill="hold">
                                          <p:stCondLst>
                                            <p:cond delay="0"/>
                                          </p:stCondLst>
                                        </p:cTn>
                                        <p:tgtEl>
                                          <p:spTgt spid="347170"/>
                                        </p:tgtEl>
                                        <p:attrNameLst>
                                          <p:attrName>style.visibility</p:attrName>
                                        </p:attrNameLst>
                                      </p:cBhvr>
                                      <p:to>
                                        <p:strVal val="visible"/>
                                      </p:to>
                                    </p:set>
                                  </p:childTnLst>
                                </p:cTn>
                              </p:par>
                            </p:childTnLst>
                          </p:cTn>
                        </p:par>
                        <p:par>
                          <p:cTn id="98" fill="hold" nodeType="afterGroup">
                            <p:stCondLst>
                              <p:cond delay="3500"/>
                            </p:stCondLst>
                            <p:childTnLst>
                              <p:par>
                                <p:cTn id="99" presetID="1" presetClass="entr" presetSubtype="0" fill="hold" grpId="0" nodeType="afterEffect">
                                  <p:stCondLst>
                                    <p:cond delay="500"/>
                                  </p:stCondLst>
                                  <p:childTnLst>
                                    <p:set>
                                      <p:cBhvr>
                                        <p:cTn id="100" dur="1" fill="hold">
                                          <p:stCondLst>
                                            <p:cond delay="0"/>
                                          </p:stCondLst>
                                        </p:cTn>
                                        <p:tgtEl>
                                          <p:spTgt spid="347171"/>
                                        </p:tgtEl>
                                        <p:attrNameLst>
                                          <p:attrName>style.visibility</p:attrName>
                                        </p:attrNameLst>
                                      </p:cBhvr>
                                      <p:to>
                                        <p:strVal val="visible"/>
                                      </p:to>
                                    </p:set>
                                  </p:childTnLst>
                                </p:cTn>
                              </p:par>
                            </p:childTnLst>
                          </p:cTn>
                        </p:par>
                        <p:par>
                          <p:cTn id="101" fill="hold" nodeType="afterGroup">
                            <p:stCondLst>
                              <p:cond delay="4000"/>
                            </p:stCondLst>
                            <p:childTnLst>
                              <p:par>
                                <p:cTn id="102" presetID="1" presetClass="entr" presetSubtype="0" fill="hold" grpId="0" nodeType="afterEffect">
                                  <p:stCondLst>
                                    <p:cond delay="500"/>
                                  </p:stCondLst>
                                  <p:childTnLst>
                                    <p:set>
                                      <p:cBhvr>
                                        <p:cTn id="103" dur="1" fill="hold">
                                          <p:stCondLst>
                                            <p:cond delay="0"/>
                                          </p:stCondLst>
                                        </p:cTn>
                                        <p:tgtEl>
                                          <p:spTgt spid="347172"/>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9" presetClass="exit" presetSubtype="0" fill="hold" grpId="1" nodeType="clickEffect">
                                  <p:stCondLst>
                                    <p:cond delay="0"/>
                                  </p:stCondLst>
                                  <p:childTnLst>
                                    <p:animEffect transition="out" filter="dissolve">
                                      <p:cBhvr>
                                        <p:cTn id="107" dur="500"/>
                                        <p:tgtEl>
                                          <p:spTgt spid="347164"/>
                                        </p:tgtEl>
                                      </p:cBhvr>
                                    </p:animEffect>
                                    <p:set>
                                      <p:cBhvr>
                                        <p:cTn id="108" dur="1" fill="hold">
                                          <p:stCondLst>
                                            <p:cond delay="499"/>
                                          </p:stCondLst>
                                        </p:cTn>
                                        <p:tgtEl>
                                          <p:spTgt spid="347164"/>
                                        </p:tgtEl>
                                        <p:attrNameLst>
                                          <p:attrName>style.visibility</p:attrName>
                                        </p:attrNameLst>
                                      </p:cBhvr>
                                      <p:to>
                                        <p:strVal val="hidden"/>
                                      </p:to>
                                    </p:set>
                                  </p:childTnLst>
                                </p:cTn>
                              </p:par>
                              <p:par>
                                <p:cTn id="109" presetID="9" presetClass="exit" presetSubtype="0" fill="hold" grpId="1" nodeType="withEffect">
                                  <p:stCondLst>
                                    <p:cond delay="0"/>
                                  </p:stCondLst>
                                  <p:childTnLst>
                                    <p:animEffect transition="out" filter="dissolve">
                                      <p:cBhvr>
                                        <p:cTn id="110" dur="500"/>
                                        <p:tgtEl>
                                          <p:spTgt spid="347167"/>
                                        </p:tgtEl>
                                      </p:cBhvr>
                                    </p:animEffect>
                                    <p:set>
                                      <p:cBhvr>
                                        <p:cTn id="111" dur="1" fill="hold">
                                          <p:stCondLst>
                                            <p:cond delay="499"/>
                                          </p:stCondLst>
                                        </p:cTn>
                                        <p:tgtEl>
                                          <p:spTgt spid="347167"/>
                                        </p:tgtEl>
                                        <p:attrNameLst>
                                          <p:attrName>style.visibility</p:attrName>
                                        </p:attrNameLst>
                                      </p:cBhvr>
                                      <p:to>
                                        <p:strVal val="hidden"/>
                                      </p:to>
                                    </p:set>
                                  </p:childTnLst>
                                </p:cTn>
                              </p:par>
                              <p:par>
                                <p:cTn id="112" presetID="9" presetClass="exit" presetSubtype="0" fill="hold" grpId="1" nodeType="withEffect">
                                  <p:stCondLst>
                                    <p:cond delay="0"/>
                                  </p:stCondLst>
                                  <p:childTnLst>
                                    <p:animEffect transition="out" filter="dissolve">
                                      <p:cBhvr>
                                        <p:cTn id="113" dur="500"/>
                                        <p:tgtEl>
                                          <p:spTgt spid="347169"/>
                                        </p:tgtEl>
                                      </p:cBhvr>
                                    </p:animEffect>
                                    <p:set>
                                      <p:cBhvr>
                                        <p:cTn id="114" dur="1" fill="hold">
                                          <p:stCondLst>
                                            <p:cond delay="499"/>
                                          </p:stCondLst>
                                        </p:cTn>
                                        <p:tgtEl>
                                          <p:spTgt spid="347169"/>
                                        </p:tgtEl>
                                        <p:attrNameLst>
                                          <p:attrName>style.visibility</p:attrName>
                                        </p:attrNameLst>
                                      </p:cBhvr>
                                      <p:to>
                                        <p:strVal val="hidden"/>
                                      </p:to>
                                    </p:set>
                                  </p:childTnLst>
                                </p:cTn>
                              </p:par>
                              <p:par>
                                <p:cTn id="115" presetID="9" presetClass="exit" presetSubtype="0" fill="hold" grpId="1" nodeType="withEffect">
                                  <p:stCondLst>
                                    <p:cond delay="0"/>
                                  </p:stCondLst>
                                  <p:childTnLst>
                                    <p:animEffect transition="out" filter="dissolve">
                                      <p:cBhvr>
                                        <p:cTn id="116" dur="500"/>
                                        <p:tgtEl>
                                          <p:spTgt spid="347172"/>
                                        </p:tgtEl>
                                      </p:cBhvr>
                                    </p:animEffect>
                                    <p:set>
                                      <p:cBhvr>
                                        <p:cTn id="117" dur="1" fill="hold">
                                          <p:stCondLst>
                                            <p:cond delay="499"/>
                                          </p:stCondLst>
                                        </p:cTn>
                                        <p:tgtEl>
                                          <p:spTgt spid="347172"/>
                                        </p:tgtEl>
                                        <p:attrNameLst>
                                          <p:attrName>style.visibility</p:attrName>
                                        </p:attrNameLst>
                                      </p:cBhvr>
                                      <p:to>
                                        <p:strVal val="hidden"/>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9" presetClass="exit" presetSubtype="0" fill="hold" grpId="1" nodeType="clickEffect">
                                  <p:stCondLst>
                                    <p:cond delay="0"/>
                                  </p:stCondLst>
                                  <p:childTnLst>
                                    <p:animEffect transition="out" filter="dissolve">
                                      <p:cBhvr>
                                        <p:cTn id="121" dur="500"/>
                                        <p:tgtEl>
                                          <p:spTgt spid="347163"/>
                                        </p:tgtEl>
                                      </p:cBhvr>
                                    </p:animEffect>
                                    <p:set>
                                      <p:cBhvr>
                                        <p:cTn id="122" dur="1" fill="hold">
                                          <p:stCondLst>
                                            <p:cond delay="499"/>
                                          </p:stCondLst>
                                        </p:cTn>
                                        <p:tgtEl>
                                          <p:spTgt spid="347163"/>
                                        </p:tgtEl>
                                        <p:attrNameLst>
                                          <p:attrName>style.visibility</p:attrName>
                                        </p:attrNameLst>
                                      </p:cBhvr>
                                      <p:to>
                                        <p:strVal val="hidden"/>
                                      </p:to>
                                    </p:set>
                                  </p:childTnLst>
                                </p:cTn>
                              </p:par>
                              <p:par>
                                <p:cTn id="123" presetID="9" presetClass="exit" presetSubtype="0" fill="hold" grpId="1" nodeType="withEffect">
                                  <p:stCondLst>
                                    <p:cond delay="0"/>
                                  </p:stCondLst>
                                  <p:childTnLst>
                                    <p:animEffect transition="out" filter="dissolve">
                                      <p:cBhvr>
                                        <p:cTn id="124" dur="500"/>
                                        <p:tgtEl>
                                          <p:spTgt spid="347168"/>
                                        </p:tgtEl>
                                      </p:cBhvr>
                                    </p:animEffect>
                                    <p:set>
                                      <p:cBhvr>
                                        <p:cTn id="125" dur="1" fill="hold">
                                          <p:stCondLst>
                                            <p:cond delay="499"/>
                                          </p:stCondLst>
                                        </p:cTn>
                                        <p:tgtEl>
                                          <p:spTgt spid="347168"/>
                                        </p:tgtEl>
                                        <p:attrNameLst>
                                          <p:attrName>style.visibility</p:attrName>
                                        </p:attrNameLst>
                                      </p:cBhvr>
                                      <p:to>
                                        <p:strVal val="hidden"/>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9" presetClass="exit" presetSubtype="0" fill="hold" grpId="1" nodeType="clickEffect">
                                  <p:stCondLst>
                                    <p:cond delay="0"/>
                                  </p:stCondLst>
                                  <p:childTnLst>
                                    <p:animEffect transition="out" filter="dissolve">
                                      <p:cBhvr>
                                        <p:cTn id="129" dur="500"/>
                                        <p:tgtEl>
                                          <p:spTgt spid="347165"/>
                                        </p:tgtEl>
                                      </p:cBhvr>
                                    </p:animEffect>
                                    <p:set>
                                      <p:cBhvr>
                                        <p:cTn id="130" dur="1" fill="hold">
                                          <p:stCondLst>
                                            <p:cond delay="499"/>
                                          </p:stCondLst>
                                        </p:cTn>
                                        <p:tgtEl>
                                          <p:spTgt spid="347165"/>
                                        </p:tgtEl>
                                        <p:attrNameLst>
                                          <p:attrName>style.visibility</p:attrName>
                                        </p:attrNameLst>
                                      </p:cBhvr>
                                      <p:to>
                                        <p:strVal val="hidden"/>
                                      </p:to>
                                    </p:set>
                                  </p:childTnLst>
                                </p:cTn>
                              </p:par>
                              <p:par>
                                <p:cTn id="131" presetID="9" presetClass="exit" presetSubtype="0" fill="hold" grpId="1" nodeType="withEffect">
                                  <p:stCondLst>
                                    <p:cond delay="0"/>
                                  </p:stCondLst>
                                  <p:childTnLst>
                                    <p:animEffect transition="out" filter="dissolve">
                                      <p:cBhvr>
                                        <p:cTn id="132" dur="500"/>
                                        <p:tgtEl>
                                          <p:spTgt spid="347171"/>
                                        </p:tgtEl>
                                      </p:cBhvr>
                                    </p:animEffect>
                                    <p:set>
                                      <p:cBhvr>
                                        <p:cTn id="133" dur="1" fill="hold">
                                          <p:stCondLst>
                                            <p:cond delay="499"/>
                                          </p:stCondLst>
                                        </p:cTn>
                                        <p:tgtEl>
                                          <p:spTgt spid="347171"/>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9" presetClass="exit" presetSubtype="0" fill="hold" grpId="1" nodeType="clickEffect">
                                  <p:stCondLst>
                                    <p:cond delay="0"/>
                                  </p:stCondLst>
                                  <p:childTnLst>
                                    <p:animEffect transition="out" filter="dissolve">
                                      <p:cBhvr>
                                        <p:cTn id="137" dur="500"/>
                                        <p:tgtEl>
                                          <p:spTgt spid="347170"/>
                                        </p:tgtEl>
                                      </p:cBhvr>
                                    </p:animEffect>
                                    <p:set>
                                      <p:cBhvr>
                                        <p:cTn id="138" dur="1" fill="hold">
                                          <p:stCondLst>
                                            <p:cond delay="499"/>
                                          </p:stCondLst>
                                        </p:cTn>
                                        <p:tgtEl>
                                          <p:spTgt spid="347170"/>
                                        </p:tgtEl>
                                        <p:attrNameLst>
                                          <p:attrName>style.visibility</p:attrName>
                                        </p:attrNameLst>
                                      </p:cBhvr>
                                      <p:to>
                                        <p:strVal val="hidden"/>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3" fill="hold" grpId="0" nodeType="clickEffect">
                                  <p:stCondLst>
                                    <p:cond delay="0"/>
                                  </p:stCondLst>
                                  <p:childTnLst>
                                    <p:set>
                                      <p:cBhvr>
                                        <p:cTn id="142" dur="1" fill="hold">
                                          <p:stCondLst>
                                            <p:cond delay="0"/>
                                          </p:stCondLst>
                                        </p:cTn>
                                        <p:tgtEl>
                                          <p:spTgt spid="347145"/>
                                        </p:tgtEl>
                                        <p:attrNameLst>
                                          <p:attrName>style.visibility</p:attrName>
                                        </p:attrNameLst>
                                      </p:cBhvr>
                                      <p:to>
                                        <p:strVal val="visible"/>
                                      </p:to>
                                    </p:set>
                                    <p:anim calcmode="lin" valueType="num">
                                      <p:cBhvr additive="base">
                                        <p:cTn id="143" dur="500" fill="hold"/>
                                        <p:tgtEl>
                                          <p:spTgt spid="347145"/>
                                        </p:tgtEl>
                                        <p:attrNameLst>
                                          <p:attrName>ppt_x</p:attrName>
                                        </p:attrNameLst>
                                      </p:cBhvr>
                                      <p:tavLst>
                                        <p:tav tm="0">
                                          <p:val>
                                            <p:strVal val="1+#ppt_w/2"/>
                                          </p:val>
                                        </p:tav>
                                        <p:tav tm="100000">
                                          <p:val>
                                            <p:strVal val="#ppt_x"/>
                                          </p:val>
                                        </p:tav>
                                      </p:tavLst>
                                    </p:anim>
                                    <p:anim calcmode="lin" valueType="num">
                                      <p:cBhvr additive="base">
                                        <p:cTn id="144" dur="500" fill="hold"/>
                                        <p:tgtEl>
                                          <p:spTgt spid="347145"/>
                                        </p:tgtEl>
                                        <p:attrNameLst>
                                          <p:attrName>ppt_y</p:attrName>
                                        </p:attrNameLst>
                                      </p:cBhvr>
                                      <p:tavLst>
                                        <p:tav tm="0">
                                          <p:val>
                                            <p:strVal val="0-#ppt_h/2"/>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9" presetClass="entr" presetSubtype="0" fill="hold" nodeType="clickEffect">
                                  <p:stCondLst>
                                    <p:cond delay="0"/>
                                  </p:stCondLst>
                                  <p:childTnLst>
                                    <p:set>
                                      <p:cBhvr>
                                        <p:cTn id="148" dur="1" fill="hold">
                                          <p:stCondLst>
                                            <p:cond delay="0"/>
                                          </p:stCondLst>
                                        </p:cTn>
                                        <p:tgtEl>
                                          <p:spTgt spid="347146"/>
                                        </p:tgtEl>
                                        <p:attrNameLst>
                                          <p:attrName>style.visibility</p:attrName>
                                        </p:attrNameLst>
                                      </p:cBhvr>
                                      <p:to>
                                        <p:strVal val="visible"/>
                                      </p:to>
                                    </p:set>
                                    <p:animEffect transition="in" filter="dissolve">
                                      <p:cBhvr>
                                        <p:cTn id="149" dur="500"/>
                                        <p:tgtEl>
                                          <p:spTgt spid="347146"/>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347173"/>
                                        </p:tgtEl>
                                        <p:attrNameLst>
                                          <p:attrName>style.visibility</p:attrName>
                                        </p:attrNameLst>
                                      </p:cBhvr>
                                      <p:to>
                                        <p:strVal val="visible"/>
                                      </p:to>
                                    </p:set>
                                  </p:childTnLst>
                                </p:cTn>
                              </p:par>
                            </p:childTnLst>
                          </p:cTn>
                        </p:par>
                        <p:par>
                          <p:cTn id="154" fill="hold" nodeType="afterGroup">
                            <p:stCondLst>
                              <p:cond delay="0"/>
                            </p:stCondLst>
                            <p:childTnLst>
                              <p:par>
                                <p:cTn id="155" presetID="1" presetClass="entr" presetSubtype="0" fill="hold" grpId="0" nodeType="afterEffect">
                                  <p:stCondLst>
                                    <p:cond delay="200"/>
                                  </p:stCondLst>
                                  <p:childTnLst>
                                    <p:set>
                                      <p:cBhvr>
                                        <p:cTn id="156" dur="1" fill="hold">
                                          <p:stCondLst>
                                            <p:cond delay="0"/>
                                          </p:stCondLst>
                                        </p:cTn>
                                        <p:tgtEl>
                                          <p:spTgt spid="347174"/>
                                        </p:tgtEl>
                                        <p:attrNameLst>
                                          <p:attrName>style.visibility</p:attrName>
                                        </p:attrNameLst>
                                      </p:cBhvr>
                                      <p:to>
                                        <p:strVal val="visible"/>
                                      </p:to>
                                    </p:set>
                                  </p:childTnLst>
                                </p:cTn>
                              </p:par>
                            </p:childTnLst>
                          </p:cTn>
                        </p:par>
                        <p:par>
                          <p:cTn id="157" fill="hold" nodeType="afterGroup">
                            <p:stCondLst>
                              <p:cond delay="200"/>
                            </p:stCondLst>
                            <p:childTnLst>
                              <p:par>
                                <p:cTn id="158" presetID="1" presetClass="entr" presetSubtype="0" fill="hold" grpId="0" nodeType="afterEffect">
                                  <p:stCondLst>
                                    <p:cond delay="200"/>
                                  </p:stCondLst>
                                  <p:childTnLst>
                                    <p:set>
                                      <p:cBhvr>
                                        <p:cTn id="159" dur="1" fill="hold">
                                          <p:stCondLst>
                                            <p:cond delay="0"/>
                                          </p:stCondLst>
                                        </p:cTn>
                                        <p:tgtEl>
                                          <p:spTgt spid="347175"/>
                                        </p:tgtEl>
                                        <p:attrNameLst>
                                          <p:attrName>style.visibility</p:attrName>
                                        </p:attrNameLst>
                                      </p:cBhvr>
                                      <p:to>
                                        <p:strVal val="visible"/>
                                      </p:to>
                                    </p:set>
                                  </p:childTnLst>
                                </p:cTn>
                              </p:par>
                            </p:childTnLst>
                          </p:cTn>
                        </p:par>
                        <p:par>
                          <p:cTn id="160" fill="hold" nodeType="afterGroup">
                            <p:stCondLst>
                              <p:cond delay="400"/>
                            </p:stCondLst>
                            <p:childTnLst>
                              <p:par>
                                <p:cTn id="161" presetID="1" presetClass="entr" presetSubtype="0" fill="hold" grpId="0" nodeType="afterEffect">
                                  <p:stCondLst>
                                    <p:cond delay="200"/>
                                  </p:stCondLst>
                                  <p:childTnLst>
                                    <p:set>
                                      <p:cBhvr>
                                        <p:cTn id="162" dur="1" fill="hold">
                                          <p:stCondLst>
                                            <p:cond delay="0"/>
                                          </p:stCondLst>
                                        </p:cTn>
                                        <p:tgtEl>
                                          <p:spTgt spid="347176"/>
                                        </p:tgtEl>
                                        <p:attrNameLst>
                                          <p:attrName>style.visibility</p:attrName>
                                        </p:attrNameLst>
                                      </p:cBhvr>
                                      <p:to>
                                        <p:strVal val="visible"/>
                                      </p:to>
                                    </p:set>
                                  </p:childTnLst>
                                </p:cTn>
                              </p:par>
                            </p:childTnLst>
                          </p:cTn>
                        </p:par>
                        <p:par>
                          <p:cTn id="163" fill="hold" nodeType="afterGroup">
                            <p:stCondLst>
                              <p:cond delay="600"/>
                            </p:stCondLst>
                            <p:childTnLst>
                              <p:par>
                                <p:cTn id="164" presetID="1" presetClass="entr" presetSubtype="0" fill="hold" grpId="0" nodeType="afterEffect">
                                  <p:stCondLst>
                                    <p:cond delay="200"/>
                                  </p:stCondLst>
                                  <p:childTnLst>
                                    <p:set>
                                      <p:cBhvr>
                                        <p:cTn id="165" dur="1" fill="hold">
                                          <p:stCondLst>
                                            <p:cond delay="0"/>
                                          </p:stCondLst>
                                        </p:cTn>
                                        <p:tgtEl>
                                          <p:spTgt spid="347177"/>
                                        </p:tgtEl>
                                        <p:attrNameLst>
                                          <p:attrName>style.visibility</p:attrName>
                                        </p:attrNameLst>
                                      </p:cBhvr>
                                      <p:to>
                                        <p:strVal val="visible"/>
                                      </p:to>
                                    </p:set>
                                  </p:childTnLst>
                                </p:cTn>
                              </p:par>
                            </p:childTnLst>
                          </p:cTn>
                        </p:par>
                        <p:par>
                          <p:cTn id="166" fill="hold" nodeType="afterGroup">
                            <p:stCondLst>
                              <p:cond delay="800"/>
                            </p:stCondLst>
                            <p:childTnLst>
                              <p:par>
                                <p:cTn id="167" presetID="1" presetClass="entr" presetSubtype="0" fill="hold" grpId="0" nodeType="afterEffect">
                                  <p:stCondLst>
                                    <p:cond delay="200"/>
                                  </p:stCondLst>
                                  <p:childTnLst>
                                    <p:set>
                                      <p:cBhvr>
                                        <p:cTn id="168" dur="1" fill="hold">
                                          <p:stCondLst>
                                            <p:cond delay="0"/>
                                          </p:stCondLst>
                                        </p:cTn>
                                        <p:tgtEl>
                                          <p:spTgt spid="347178"/>
                                        </p:tgtEl>
                                        <p:attrNameLst>
                                          <p:attrName>style.visibility</p:attrName>
                                        </p:attrNameLst>
                                      </p:cBhvr>
                                      <p:to>
                                        <p:strVal val="visible"/>
                                      </p:to>
                                    </p:set>
                                  </p:childTnLst>
                                </p:cTn>
                              </p:par>
                            </p:childTnLst>
                          </p:cTn>
                        </p:par>
                        <p:par>
                          <p:cTn id="169" fill="hold" nodeType="afterGroup">
                            <p:stCondLst>
                              <p:cond delay="1000"/>
                            </p:stCondLst>
                            <p:childTnLst>
                              <p:par>
                                <p:cTn id="170" presetID="1" presetClass="entr" presetSubtype="0" fill="hold" grpId="0" nodeType="afterEffect">
                                  <p:stCondLst>
                                    <p:cond delay="200"/>
                                  </p:stCondLst>
                                  <p:childTnLst>
                                    <p:set>
                                      <p:cBhvr>
                                        <p:cTn id="171" dur="1" fill="hold">
                                          <p:stCondLst>
                                            <p:cond delay="0"/>
                                          </p:stCondLst>
                                        </p:cTn>
                                        <p:tgtEl>
                                          <p:spTgt spid="347179"/>
                                        </p:tgtEl>
                                        <p:attrNameLst>
                                          <p:attrName>style.visibility</p:attrName>
                                        </p:attrNameLst>
                                      </p:cBhvr>
                                      <p:to>
                                        <p:strVal val="visible"/>
                                      </p:to>
                                    </p:set>
                                  </p:childTnLst>
                                </p:cTn>
                              </p:par>
                            </p:childTnLst>
                          </p:cTn>
                        </p:par>
                        <p:par>
                          <p:cTn id="172" fill="hold" nodeType="afterGroup">
                            <p:stCondLst>
                              <p:cond delay="1200"/>
                            </p:stCondLst>
                            <p:childTnLst>
                              <p:par>
                                <p:cTn id="173" presetID="1" presetClass="entr" presetSubtype="0" fill="hold" grpId="0" nodeType="afterEffect">
                                  <p:stCondLst>
                                    <p:cond delay="200"/>
                                  </p:stCondLst>
                                  <p:childTnLst>
                                    <p:set>
                                      <p:cBhvr>
                                        <p:cTn id="174" dur="1" fill="hold">
                                          <p:stCondLst>
                                            <p:cond delay="0"/>
                                          </p:stCondLst>
                                        </p:cTn>
                                        <p:tgtEl>
                                          <p:spTgt spid="347180"/>
                                        </p:tgtEl>
                                        <p:attrNameLst>
                                          <p:attrName>style.visibility</p:attrName>
                                        </p:attrNameLst>
                                      </p:cBhvr>
                                      <p:to>
                                        <p:strVal val="visible"/>
                                      </p:to>
                                    </p:set>
                                  </p:childTnLst>
                                </p:cTn>
                              </p:par>
                            </p:childTnLst>
                          </p:cTn>
                        </p:par>
                        <p:par>
                          <p:cTn id="175" fill="hold" nodeType="afterGroup">
                            <p:stCondLst>
                              <p:cond delay="1400"/>
                            </p:stCondLst>
                            <p:childTnLst>
                              <p:par>
                                <p:cTn id="176" presetID="1" presetClass="entr" presetSubtype="0" fill="hold" grpId="0" nodeType="afterEffect">
                                  <p:stCondLst>
                                    <p:cond delay="200"/>
                                  </p:stCondLst>
                                  <p:childTnLst>
                                    <p:set>
                                      <p:cBhvr>
                                        <p:cTn id="177" dur="1" fill="hold">
                                          <p:stCondLst>
                                            <p:cond delay="0"/>
                                          </p:stCondLst>
                                        </p:cTn>
                                        <p:tgtEl>
                                          <p:spTgt spid="347181"/>
                                        </p:tgtEl>
                                        <p:attrNameLst>
                                          <p:attrName>style.visibility</p:attrName>
                                        </p:attrNameLst>
                                      </p:cBhvr>
                                      <p:to>
                                        <p:strVal val="visible"/>
                                      </p:to>
                                    </p:set>
                                  </p:childTnLst>
                                </p:cTn>
                              </p:par>
                            </p:childTnLst>
                          </p:cTn>
                        </p:par>
                        <p:par>
                          <p:cTn id="178" fill="hold" nodeType="afterGroup">
                            <p:stCondLst>
                              <p:cond delay="1600"/>
                            </p:stCondLst>
                            <p:childTnLst>
                              <p:par>
                                <p:cTn id="179" presetID="1" presetClass="entr" presetSubtype="0" fill="hold" grpId="0" nodeType="afterEffect">
                                  <p:stCondLst>
                                    <p:cond delay="200"/>
                                  </p:stCondLst>
                                  <p:childTnLst>
                                    <p:set>
                                      <p:cBhvr>
                                        <p:cTn id="180" dur="1" fill="hold">
                                          <p:stCondLst>
                                            <p:cond delay="0"/>
                                          </p:stCondLst>
                                        </p:cTn>
                                        <p:tgtEl>
                                          <p:spTgt spid="347182"/>
                                        </p:tgtEl>
                                        <p:attrNameLst>
                                          <p:attrName>style.visibility</p:attrName>
                                        </p:attrNameLst>
                                      </p:cBhvr>
                                      <p:to>
                                        <p:strVal val="visible"/>
                                      </p:to>
                                    </p:set>
                                  </p:childTnLst>
                                </p:cTn>
                              </p:par>
                            </p:childTnLst>
                          </p:cTn>
                        </p:par>
                        <p:par>
                          <p:cTn id="181" fill="hold" nodeType="afterGroup">
                            <p:stCondLst>
                              <p:cond delay="1800"/>
                            </p:stCondLst>
                            <p:childTnLst>
                              <p:par>
                                <p:cTn id="182" presetID="1" presetClass="entr" presetSubtype="0" fill="hold" grpId="0" nodeType="afterEffect">
                                  <p:stCondLst>
                                    <p:cond delay="200"/>
                                  </p:stCondLst>
                                  <p:childTnLst>
                                    <p:set>
                                      <p:cBhvr>
                                        <p:cTn id="183" dur="1" fill="hold">
                                          <p:stCondLst>
                                            <p:cond delay="0"/>
                                          </p:stCondLst>
                                        </p:cTn>
                                        <p:tgtEl>
                                          <p:spTgt spid="347183"/>
                                        </p:tgtEl>
                                        <p:attrNameLst>
                                          <p:attrName>style.visibility</p:attrName>
                                        </p:attrNameLst>
                                      </p:cBhvr>
                                      <p:to>
                                        <p:strVal val="visible"/>
                                      </p:to>
                                    </p:set>
                                  </p:childTnLst>
                                </p:cTn>
                              </p:par>
                            </p:childTnLst>
                          </p:cTn>
                        </p:par>
                        <p:par>
                          <p:cTn id="184" fill="hold" nodeType="afterGroup">
                            <p:stCondLst>
                              <p:cond delay="2000"/>
                            </p:stCondLst>
                            <p:childTnLst>
                              <p:par>
                                <p:cTn id="185" presetID="1" presetClass="entr" presetSubtype="0" fill="hold" grpId="0" nodeType="afterEffect">
                                  <p:stCondLst>
                                    <p:cond delay="200"/>
                                  </p:stCondLst>
                                  <p:childTnLst>
                                    <p:set>
                                      <p:cBhvr>
                                        <p:cTn id="186" dur="1" fill="hold">
                                          <p:stCondLst>
                                            <p:cond delay="0"/>
                                          </p:stCondLst>
                                        </p:cTn>
                                        <p:tgtEl>
                                          <p:spTgt spid="347184"/>
                                        </p:tgtEl>
                                        <p:attrNameLst>
                                          <p:attrName>style.visibility</p:attrName>
                                        </p:attrNameLst>
                                      </p:cBhvr>
                                      <p:to>
                                        <p:strVal val="visible"/>
                                      </p:to>
                                    </p:se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9" presetClass="exit" presetSubtype="0" fill="hold" grpId="1" nodeType="clickEffect">
                                  <p:stCondLst>
                                    <p:cond delay="0"/>
                                  </p:stCondLst>
                                  <p:childTnLst>
                                    <p:animEffect transition="out" filter="dissolve">
                                      <p:cBhvr>
                                        <p:cTn id="190" dur="500"/>
                                        <p:tgtEl>
                                          <p:spTgt spid="347174"/>
                                        </p:tgtEl>
                                      </p:cBhvr>
                                    </p:animEffect>
                                    <p:set>
                                      <p:cBhvr>
                                        <p:cTn id="191" dur="1" fill="hold">
                                          <p:stCondLst>
                                            <p:cond delay="499"/>
                                          </p:stCondLst>
                                        </p:cTn>
                                        <p:tgtEl>
                                          <p:spTgt spid="347174"/>
                                        </p:tgtEl>
                                        <p:attrNameLst>
                                          <p:attrName>style.visibility</p:attrName>
                                        </p:attrNameLst>
                                      </p:cBhvr>
                                      <p:to>
                                        <p:strVal val="hidden"/>
                                      </p:to>
                                    </p:set>
                                  </p:childTnLst>
                                </p:cTn>
                              </p:par>
                              <p:par>
                                <p:cTn id="192" presetID="9" presetClass="exit" presetSubtype="0" fill="hold" grpId="1" nodeType="withEffect">
                                  <p:stCondLst>
                                    <p:cond delay="0"/>
                                  </p:stCondLst>
                                  <p:childTnLst>
                                    <p:animEffect transition="out" filter="dissolve">
                                      <p:cBhvr>
                                        <p:cTn id="193" dur="500"/>
                                        <p:tgtEl>
                                          <p:spTgt spid="347176"/>
                                        </p:tgtEl>
                                      </p:cBhvr>
                                    </p:animEffect>
                                    <p:set>
                                      <p:cBhvr>
                                        <p:cTn id="194" dur="1" fill="hold">
                                          <p:stCondLst>
                                            <p:cond delay="499"/>
                                          </p:stCondLst>
                                        </p:cTn>
                                        <p:tgtEl>
                                          <p:spTgt spid="347176"/>
                                        </p:tgtEl>
                                        <p:attrNameLst>
                                          <p:attrName>style.visibility</p:attrName>
                                        </p:attrNameLst>
                                      </p:cBhvr>
                                      <p:to>
                                        <p:strVal val="hidden"/>
                                      </p:to>
                                    </p:set>
                                  </p:childTnLst>
                                </p:cTn>
                              </p:par>
                              <p:par>
                                <p:cTn id="195" presetID="9" presetClass="exit" presetSubtype="0" fill="hold" grpId="1" nodeType="withEffect">
                                  <p:stCondLst>
                                    <p:cond delay="0"/>
                                  </p:stCondLst>
                                  <p:childTnLst>
                                    <p:animEffect transition="out" filter="dissolve">
                                      <p:cBhvr>
                                        <p:cTn id="196" dur="500"/>
                                        <p:tgtEl>
                                          <p:spTgt spid="347178"/>
                                        </p:tgtEl>
                                      </p:cBhvr>
                                    </p:animEffect>
                                    <p:set>
                                      <p:cBhvr>
                                        <p:cTn id="197" dur="1" fill="hold">
                                          <p:stCondLst>
                                            <p:cond delay="499"/>
                                          </p:stCondLst>
                                        </p:cTn>
                                        <p:tgtEl>
                                          <p:spTgt spid="347178"/>
                                        </p:tgtEl>
                                        <p:attrNameLst>
                                          <p:attrName>style.visibility</p:attrName>
                                        </p:attrNameLst>
                                      </p:cBhvr>
                                      <p:to>
                                        <p:strVal val="hidden"/>
                                      </p:to>
                                    </p:set>
                                  </p:childTnLst>
                                </p:cTn>
                              </p:par>
                              <p:par>
                                <p:cTn id="198" presetID="9" presetClass="exit" presetSubtype="0" fill="hold" grpId="1" nodeType="withEffect">
                                  <p:stCondLst>
                                    <p:cond delay="0"/>
                                  </p:stCondLst>
                                  <p:childTnLst>
                                    <p:animEffect transition="out" filter="dissolve">
                                      <p:cBhvr>
                                        <p:cTn id="199" dur="500"/>
                                        <p:tgtEl>
                                          <p:spTgt spid="347181"/>
                                        </p:tgtEl>
                                      </p:cBhvr>
                                    </p:animEffect>
                                    <p:set>
                                      <p:cBhvr>
                                        <p:cTn id="200" dur="1" fill="hold">
                                          <p:stCondLst>
                                            <p:cond delay="499"/>
                                          </p:stCondLst>
                                        </p:cTn>
                                        <p:tgtEl>
                                          <p:spTgt spid="347181"/>
                                        </p:tgtEl>
                                        <p:attrNameLst>
                                          <p:attrName>style.visibility</p:attrName>
                                        </p:attrNameLst>
                                      </p:cBhvr>
                                      <p:to>
                                        <p:strVal val="hidden"/>
                                      </p:to>
                                    </p:set>
                                  </p:childTnLst>
                                </p:cTn>
                              </p:par>
                              <p:par>
                                <p:cTn id="201" presetID="9" presetClass="exit" presetSubtype="0" fill="hold" grpId="1" nodeType="withEffect">
                                  <p:stCondLst>
                                    <p:cond delay="0"/>
                                  </p:stCondLst>
                                  <p:childTnLst>
                                    <p:animEffect transition="out" filter="dissolve">
                                      <p:cBhvr>
                                        <p:cTn id="202" dur="500"/>
                                        <p:tgtEl>
                                          <p:spTgt spid="347184"/>
                                        </p:tgtEl>
                                      </p:cBhvr>
                                    </p:animEffect>
                                    <p:set>
                                      <p:cBhvr>
                                        <p:cTn id="203" dur="1" fill="hold">
                                          <p:stCondLst>
                                            <p:cond delay="499"/>
                                          </p:stCondLst>
                                        </p:cTn>
                                        <p:tgtEl>
                                          <p:spTgt spid="347184"/>
                                        </p:tgtEl>
                                        <p:attrNameLst>
                                          <p:attrName>style.visibility</p:attrName>
                                        </p:attrNameLst>
                                      </p:cBhvr>
                                      <p:to>
                                        <p:strVal val="hidden"/>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9" presetClass="exit" presetSubtype="0" fill="hold" grpId="1" nodeType="clickEffect">
                                  <p:stCondLst>
                                    <p:cond delay="0"/>
                                  </p:stCondLst>
                                  <p:childTnLst>
                                    <p:animEffect transition="out" filter="dissolve">
                                      <p:cBhvr>
                                        <p:cTn id="207" dur="500"/>
                                        <p:tgtEl>
                                          <p:spTgt spid="347173"/>
                                        </p:tgtEl>
                                      </p:cBhvr>
                                    </p:animEffect>
                                    <p:set>
                                      <p:cBhvr>
                                        <p:cTn id="208" dur="1" fill="hold">
                                          <p:stCondLst>
                                            <p:cond delay="499"/>
                                          </p:stCondLst>
                                        </p:cTn>
                                        <p:tgtEl>
                                          <p:spTgt spid="347173"/>
                                        </p:tgtEl>
                                        <p:attrNameLst>
                                          <p:attrName>style.visibility</p:attrName>
                                        </p:attrNameLst>
                                      </p:cBhvr>
                                      <p:to>
                                        <p:strVal val="hidden"/>
                                      </p:to>
                                    </p:set>
                                  </p:childTnLst>
                                </p:cTn>
                              </p:par>
                              <p:par>
                                <p:cTn id="209" presetID="9" presetClass="exit" presetSubtype="0" fill="hold" grpId="1" nodeType="withEffect">
                                  <p:stCondLst>
                                    <p:cond delay="0"/>
                                  </p:stCondLst>
                                  <p:childTnLst>
                                    <p:animEffect transition="out" filter="dissolve">
                                      <p:cBhvr>
                                        <p:cTn id="210" dur="500"/>
                                        <p:tgtEl>
                                          <p:spTgt spid="347177"/>
                                        </p:tgtEl>
                                      </p:cBhvr>
                                    </p:animEffect>
                                    <p:set>
                                      <p:cBhvr>
                                        <p:cTn id="211" dur="1" fill="hold">
                                          <p:stCondLst>
                                            <p:cond delay="499"/>
                                          </p:stCondLst>
                                        </p:cTn>
                                        <p:tgtEl>
                                          <p:spTgt spid="347177"/>
                                        </p:tgtEl>
                                        <p:attrNameLst>
                                          <p:attrName>style.visibility</p:attrName>
                                        </p:attrNameLst>
                                      </p:cBhvr>
                                      <p:to>
                                        <p:strVal val="hidden"/>
                                      </p:to>
                                    </p:se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9" presetClass="exit" presetSubtype="0" fill="hold" grpId="1" nodeType="clickEffect">
                                  <p:stCondLst>
                                    <p:cond delay="0"/>
                                  </p:stCondLst>
                                  <p:childTnLst>
                                    <p:animEffect transition="out" filter="dissolve">
                                      <p:cBhvr>
                                        <p:cTn id="215" dur="500"/>
                                        <p:tgtEl>
                                          <p:spTgt spid="347179"/>
                                        </p:tgtEl>
                                      </p:cBhvr>
                                    </p:animEffect>
                                    <p:set>
                                      <p:cBhvr>
                                        <p:cTn id="216" dur="1" fill="hold">
                                          <p:stCondLst>
                                            <p:cond delay="499"/>
                                          </p:stCondLst>
                                        </p:cTn>
                                        <p:tgtEl>
                                          <p:spTgt spid="347179"/>
                                        </p:tgtEl>
                                        <p:attrNameLst>
                                          <p:attrName>style.visibility</p:attrName>
                                        </p:attrNameLst>
                                      </p:cBhvr>
                                      <p:to>
                                        <p:strVal val="hidden"/>
                                      </p:to>
                                    </p:set>
                                  </p:childTnLst>
                                </p:cTn>
                              </p:par>
                              <p:par>
                                <p:cTn id="217" presetID="9" presetClass="exit" presetSubtype="0" fill="hold" grpId="1" nodeType="withEffect">
                                  <p:stCondLst>
                                    <p:cond delay="0"/>
                                  </p:stCondLst>
                                  <p:childTnLst>
                                    <p:animEffect transition="out" filter="dissolve">
                                      <p:cBhvr>
                                        <p:cTn id="218" dur="500"/>
                                        <p:tgtEl>
                                          <p:spTgt spid="347183"/>
                                        </p:tgtEl>
                                      </p:cBhvr>
                                    </p:animEffect>
                                    <p:set>
                                      <p:cBhvr>
                                        <p:cTn id="219" dur="1" fill="hold">
                                          <p:stCondLst>
                                            <p:cond delay="499"/>
                                          </p:stCondLst>
                                        </p:cTn>
                                        <p:tgtEl>
                                          <p:spTgt spid="347183"/>
                                        </p:tgtEl>
                                        <p:attrNameLst>
                                          <p:attrName>style.visibility</p:attrName>
                                        </p:attrNameLst>
                                      </p:cBhvr>
                                      <p:to>
                                        <p:strVal val="hidden"/>
                                      </p:to>
                                    </p:se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9" presetClass="exit" presetSubtype="0" fill="hold" grpId="1" nodeType="clickEffect">
                                  <p:stCondLst>
                                    <p:cond delay="0"/>
                                  </p:stCondLst>
                                  <p:childTnLst>
                                    <p:animEffect transition="out" filter="dissolve">
                                      <p:cBhvr>
                                        <p:cTn id="223" dur="500"/>
                                        <p:tgtEl>
                                          <p:spTgt spid="347180"/>
                                        </p:tgtEl>
                                      </p:cBhvr>
                                    </p:animEffect>
                                    <p:set>
                                      <p:cBhvr>
                                        <p:cTn id="224" dur="1" fill="hold">
                                          <p:stCondLst>
                                            <p:cond delay="499"/>
                                          </p:stCondLst>
                                        </p:cTn>
                                        <p:tgtEl>
                                          <p:spTgt spid="347180"/>
                                        </p:tgtEl>
                                        <p:attrNameLst>
                                          <p:attrName>style.visibility</p:attrName>
                                        </p:attrNameLst>
                                      </p:cBhvr>
                                      <p:to>
                                        <p:strVal val="hidden"/>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9" presetClass="exit" presetSubtype="0" fill="hold" grpId="1" nodeType="clickEffect">
                                  <p:stCondLst>
                                    <p:cond delay="0"/>
                                  </p:stCondLst>
                                  <p:childTnLst>
                                    <p:animEffect transition="out" filter="dissolve">
                                      <p:cBhvr>
                                        <p:cTn id="228" dur="500"/>
                                        <p:tgtEl>
                                          <p:spTgt spid="347182"/>
                                        </p:tgtEl>
                                      </p:cBhvr>
                                    </p:animEffect>
                                    <p:set>
                                      <p:cBhvr>
                                        <p:cTn id="229" dur="1" fill="hold">
                                          <p:stCondLst>
                                            <p:cond delay="499"/>
                                          </p:stCondLst>
                                        </p:cTn>
                                        <p:tgtEl>
                                          <p:spTgt spid="347182"/>
                                        </p:tgtEl>
                                        <p:attrNameLst>
                                          <p:attrName>style.visibility</p:attrName>
                                        </p:attrNameLst>
                                      </p:cBhvr>
                                      <p:to>
                                        <p:strVal val="hidden"/>
                                      </p:to>
                                    </p:set>
                                  </p:childTnLst>
                                </p:cTn>
                              </p:par>
                            </p:childTnLst>
                          </p:cTn>
                        </p:par>
                      </p:childTnLst>
                    </p:cTn>
                  </p:par>
                  <p:par>
                    <p:cTn id="230" fill="hold" nodeType="clickPar">
                      <p:stCondLst>
                        <p:cond delay="indefinite"/>
                      </p:stCondLst>
                      <p:childTnLst>
                        <p:par>
                          <p:cTn id="231" fill="hold" nodeType="withGroup">
                            <p:stCondLst>
                              <p:cond delay="0"/>
                            </p:stCondLst>
                            <p:childTnLst>
                              <p:par>
                                <p:cTn id="232" presetID="2" presetClass="entr" presetSubtype="8" fill="hold" grpId="0" nodeType="clickEffect">
                                  <p:stCondLst>
                                    <p:cond delay="0"/>
                                  </p:stCondLst>
                                  <p:childTnLst>
                                    <p:set>
                                      <p:cBhvr>
                                        <p:cTn id="233" dur="1" fill="hold">
                                          <p:stCondLst>
                                            <p:cond delay="0"/>
                                          </p:stCondLst>
                                        </p:cTn>
                                        <p:tgtEl>
                                          <p:spTgt spid="347144"/>
                                        </p:tgtEl>
                                        <p:attrNameLst>
                                          <p:attrName>style.visibility</p:attrName>
                                        </p:attrNameLst>
                                      </p:cBhvr>
                                      <p:to>
                                        <p:strVal val="visible"/>
                                      </p:to>
                                    </p:set>
                                    <p:anim calcmode="lin" valueType="num">
                                      <p:cBhvr additive="base">
                                        <p:cTn id="234" dur="500" fill="hold"/>
                                        <p:tgtEl>
                                          <p:spTgt spid="347144"/>
                                        </p:tgtEl>
                                        <p:attrNameLst>
                                          <p:attrName>ppt_x</p:attrName>
                                        </p:attrNameLst>
                                      </p:cBhvr>
                                      <p:tavLst>
                                        <p:tav tm="0">
                                          <p:val>
                                            <p:strVal val="0-#ppt_w/2"/>
                                          </p:val>
                                        </p:tav>
                                        <p:tav tm="100000">
                                          <p:val>
                                            <p:strVal val="#ppt_x"/>
                                          </p:val>
                                        </p:tav>
                                      </p:tavLst>
                                    </p:anim>
                                    <p:anim calcmode="lin" valueType="num">
                                      <p:cBhvr additive="base">
                                        <p:cTn id="235" dur="500" fill="hold"/>
                                        <p:tgtEl>
                                          <p:spTgt spid="347144"/>
                                        </p:tgtEl>
                                        <p:attrNameLst>
                                          <p:attrName>ppt_y</p:attrName>
                                        </p:attrNameLst>
                                      </p:cBhvr>
                                      <p:tavLst>
                                        <p:tav tm="0">
                                          <p:val>
                                            <p:strVal val="#ppt_y"/>
                                          </p:val>
                                        </p:tav>
                                        <p:tav tm="100000">
                                          <p:val>
                                            <p:strVal val="#ppt_y"/>
                                          </p:val>
                                        </p:tav>
                                      </p:tavLst>
                                    </p:anim>
                                  </p:childTnLst>
                                </p:cTn>
                              </p:par>
                            </p:childTnLst>
                          </p:cTn>
                        </p:par>
                      </p:childTnLst>
                    </p:cTn>
                  </p:par>
                  <p:par>
                    <p:cTn id="236" fill="hold" nodeType="clickPar">
                      <p:stCondLst>
                        <p:cond delay="indefinite"/>
                      </p:stCondLst>
                      <p:childTnLst>
                        <p:par>
                          <p:cTn id="237" fill="hold" nodeType="withGroup">
                            <p:stCondLst>
                              <p:cond delay="0"/>
                            </p:stCondLst>
                            <p:childTnLst>
                              <p:par>
                                <p:cTn id="238" presetID="1" presetClass="entr" presetSubtype="0" fill="hold" nodeType="clickEffect">
                                  <p:stCondLst>
                                    <p:cond delay="0"/>
                                  </p:stCondLst>
                                  <p:childTnLst>
                                    <p:set>
                                      <p:cBhvr>
                                        <p:cTn id="239" dur="1" fill="hold">
                                          <p:stCondLst>
                                            <p:cond delay="0"/>
                                          </p:stCondLst>
                                        </p:cTn>
                                        <p:tgtEl>
                                          <p:spTgt spid="347200"/>
                                        </p:tgtEl>
                                        <p:attrNameLst>
                                          <p:attrName>style.visibility</p:attrName>
                                        </p:attrNameLst>
                                      </p:cBhvr>
                                      <p:to>
                                        <p:strVal val="visible"/>
                                      </p:to>
                                    </p:set>
                                  </p:childTnLst>
                                </p:cTn>
                              </p:par>
                            </p:childTnLst>
                          </p:cTn>
                        </p:par>
                      </p:childTnLst>
                    </p:cTn>
                  </p:par>
                  <p:par>
                    <p:cTn id="240" fill="hold" nodeType="clickPar">
                      <p:stCondLst>
                        <p:cond delay="indefinite"/>
                      </p:stCondLst>
                      <p:childTnLst>
                        <p:par>
                          <p:cTn id="241" fill="hold" nodeType="withGroup">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347185"/>
                                        </p:tgtEl>
                                        <p:attrNameLst>
                                          <p:attrName>style.visibility</p:attrName>
                                        </p:attrNameLst>
                                      </p:cBhvr>
                                      <p:to>
                                        <p:strVal val="visible"/>
                                      </p:to>
                                    </p:set>
                                  </p:childTnLst>
                                </p:cTn>
                              </p:par>
                            </p:childTnLst>
                          </p:cTn>
                        </p:par>
                        <p:par>
                          <p:cTn id="244" fill="hold" nodeType="afterGroup">
                            <p:stCondLst>
                              <p:cond delay="0"/>
                            </p:stCondLst>
                            <p:childTnLst>
                              <p:par>
                                <p:cTn id="245" presetID="1" presetClass="entr" presetSubtype="0" fill="hold" grpId="0" nodeType="afterEffect">
                                  <p:stCondLst>
                                    <p:cond delay="100"/>
                                  </p:stCondLst>
                                  <p:childTnLst>
                                    <p:set>
                                      <p:cBhvr>
                                        <p:cTn id="246" dur="1" fill="hold">
                                          <p:stCondLst>
                                            <p:cond delay="0"/>
                                          </p:stCondLst>
                                        </p:cTn>
                                        <p:tgtEl>
                                          <p:spTgt spid="347186"/>
                                        </p:tgtEl>
                                        <p:attrNameLst>
                                          <p:attrName>style.visibility</p:attrName>
                                        </p:attrNameLst>
                                      </p:cBhvr>
                                      <p:to>
                                        <p:strVal val="visible"/>
                                      </p:to>
                                    </p:set>
                                  </p:childTnLst>
                                </p:cTn>
                              </p:par>
                            </p:childTnLst>
                          </p:cTn>
                        </p:par>
                        <p:par>
                          <p:cTn id="247" fill="hold" nodeType="afterGroup">
                            <p:stCondLst>
                              <p:cond delay="100"/>
                            </p:stCondLst>
                            <p:childTnLst>
                              <p:par>
                                <p:cTn id="248" presetID="1" presetClass="entr" presetSubtype="0" fill="hold" grpId="0" nodeType="afterEffect">
                                  <p:stCondLst>
                                    <p:cond delay="100"/>
                                  </p:stCondLst>
                                  <p:childTnLst>
                                    <p:set>
                                      <p:cBhvr>
                                        <p:cTn id="249" dur="1" fill="hold">
                                          <p:stCondLst>
                                            <p:cond delay="0"/>
                                          </p:stCondLst>
                                        </p:cTn>
                                        <p:tgtEl>
                                          <p:spTgt spid="347187"/>
                                        </p:tgtEl>
                                        <p:attrNameLst>
                                          <p:attrName>style.visibility</p:attrName>
                                        </p:attrNameLst>
                                      </p:cBhvr>
                                      <p:to>
                                        <p:strVal val="visible"/>
                                      </p:to>
                                    </p:set>
                                  </p:childTnLst>
                                </p:cTn>
                              </p:par>
                            </p:childTnLst>
                          </p:cTn>
                        </p:par>
                        <p:par>
                          <p:cTn id="250" fill="hold" nodeType="afterGroup">
                            <p:stCondLst>
                              <p:cond delay="200"/>
                            </p:stCondLst>
                            <p:childTnLst>
                              <p:par>
                                <p:cTn id="251" presetID="1" presetClass="entr" presetSubtype="0" fill="hold" grpId="0" nodeType="afterEffect">
                                  <p:stCondLst>
                                    <p:cond delay="100"/>
                                  </p:stCondLst>
                                  <p:childTnLst>
                                    <p:set>
                                      <p:cBhvr>
                                        <p:cTn id="252" dur="1" fill="hold">
                                          <p:stCondLst>
                                            <p:cond delay="0"/>
                                          </p:stCondLst>
                                        </p:cTn>
                                        <p:tgtEl>
                                          <p:spTgt spid="347188"/>
                                        </p:tgtEl>
                                        <p:attrNameLst>
                                          <p:attrName>style.visibility</p:attrName>
                                        </p:attrNameLst>
                                      </p:cBhvr>
                                      <p:to>
                                        <p:strVal val="visible"/>
                                      </p:to>
                                    </p:set>
                                  </p:childTnLst>
                                </p:cTn>
                              </p:par>
                            </p:childTnLst>
                          </p:cTn>
                        </p:par>
                        <p:par>
                          <p:cTn id="253" fill="hold" nodeType="afterGroup">
                            <p:stCondLst>
                              <p:cond delay="300"/>
                            </p:stCondLst>
                            <p:childTnLst>
                              <p:par>
                                <p:cTn id="254" presetID="1" presetClass="entr" presetSubtype="0" fill="hold" grpId="0" nodeType="afterEffect">
                                  <p:stCondLst>
                                    <p:cond delay="100"/>
                                  </p:stCondLst>
                                  <p:childTnLst>
                                    <p:set>
                                      <p:cBhvr>
                                        <p:cTn id="255" dur="1" fill="hold">
                                          <p:stCondLst>
                                            <p:cond delay="0"/>
                                          </p:stCondLst>
                                        </p:cTn>
                                        <p:tgtEl>
                                          <p:spTgt spid="347189"/>
                                        </p:tgtEl>
                                        <p:attrNameLst>
                                          <p:attrName>style.visibility</p:attrName>
                                        </p:attrNameLst>
                                      </p:cBhvr>
                                      <p:to>
                                        <p:strVal val="visible"/>
                                      </p:to>
                                    </p:set>
                                  </p:childTnLst>
                                </p:cTn>
                              </p:par>
                            </p:childTnLst>
                          </p:cTn>
                        </p:par>
                        <p:par>
                          <p:cTn id="256" fill="hold" nodeType="afterGroup">
                            <p:stCondLst>
                              <p:cond delay="400"/>
                            </p:stCondLst>
                            <p:childTnLst>
                              <p:par>
                                <p:cTn id="257" presetID="1" presetClass="entr" presetSubtype="0" fill="hold" grpId="0" nodeType="afterEffect">
                                  <p:stCondLst>
                                    <p:cond delay="100"/>
                                  </p:stCondLst>
                                  <p:childTnLst>
                                    <p:set>
                                      <p:cBhvr>
                                        <p:cTn id="258" dur="1" fill="hold">
                                          <p:stCondLst>
                                            <p:cond delay="0"/>
                                          </p:stCondLst>
                                        </p:cTn>
                                        <p:tgtEl>
                                          <p:spTgt spid="347190"/>
                                        </p:tgtEl>
                                        <p:attrNameLst>
                                          <p:attrName>style.visibility</p:attrName>
                                        </p:attrNameLst>
                                      </p:cBhvr>
                                      <p:to>
                                        <p:strVal val="visible"/>
                                      </p:to>
                                    </p:set>
                                  </p:childTnLst>
                                </p:cTn>
                              </p:par>
                            </p:childTnLst>
                          </p:cTn>
                        </p:par>
                        <p:par>
                          <p:cTn id="259" fill="hold" nodeType="afterGroup">
                            <p:stCondLst>
                              <p:cond delay="500"/>
                            </p:stCondLst>
                            <p:childTnLst>
                              <p:par>
                                <p:cTn id="260" presetID="1" presetClass="entr" presetSubtype="0" fill="hold" grpId="0" nodeType="afterEffect">
                                  <p:stCondLst>
                                    <p:cond delay="100"/>
                                  </p:stCondLst>
                                  <p:childTnLst>
                                    <p:set>
                                      <p:cBhvr>
                                        <p:cTn id="261" dur="1" fill="hold">
                                          <p:stCondLst>
                                            <p:cond delay="0"/>
                                          </p:stCondLst>
                                        </p:cTn>
                                        <p:tgtEl>
                                          <p:spTgt spid="347191"/>
                                        </p:tgtEl>
                                        <p:attrNameLst>
                                          <p:attrName>style.visibility</p:attrName>
                                        </p:attrNameLst>
                                      </p:cBhvr>
                                      <p:to>
                                        <p:strVal val="visible"/>
                                      </p:to>
                                    </p:set>
                                  </p:childTnLst>
                                </p:cTn>
                              </p:par>
                            </p:childTnLst>
                          </p:cTn>
                        </p:par>
                        <p:par>
                          <p:cTn id="262" fill="hold" nodeType="afterGroup">
                            <p:stCondLst>
                              <p:cond delay="600"/>
                            </p:stCondLst>
                            <p:childTnLst>
                              <p:par>
                                <p:cTn id="263" presetID="1" presetClass="entr" presetSubtype="0" fill="hold" grpId="0" nodeType="afterEffect">
                                  <p:stCondLst>
                                    <p:cond delay="100"/>
                                  </p:stCondLst>
                                  <p:childTnLst>
                                    <p:set>
                                      <p:cBhvr>
                                        <p:cTn id="264" dur="1" fill="hold">
                                          <p:stCondLst>
                                            <p:cond delay="0"/>
                                          </p:stCondLst>
                                        </p:cTn>
                                        <p:tgtEl>
                                          <p:spTgt spid="347192"/>
                                        </p:tgtEl>
                                        <p:attrNameLst>
                                          <p:attrName>style.visibility</p:attrName>
                                        </p:attrNameLst>
                                      </p:cBhvr>
                                      <p:to>
                                        <p:strVal val="visible"/>
                                      </p:to>
                                    </p:set>
                                  </p:childTnLst>
                                </p:cTn>
                              </p:par>
                            </p:childTnLst>
                          </p:cTn>
                        </p:par>
                        <p:par>
                          <p:cTn id="265" fill="hold" nodeType="afterGroup">
                            <p:stCondLst>
                              <p:cond delay="700"/>
                            </p:stCondLst>
                            <p:childTnLst>
                              <p:par>
                                <p:cTn id="266" presetID="1" presetClass="entr" presetSubtype="0" fill="hold" grpId="0" nodeType="afterEffect">
                                  <p:stCondLst>
                                    <p:cond delay="100"/>
                                  </p:stCondLst>
                                  <p:childTnLst>
                                    <p:set>
                                      <p:cBhvr>
                                        <p:cTn id="267" dur="1" fill="hold">
                                          <p:stCondLst>
                                            <p:cond delay="0"/>
                                          </p:stCondLst>
                                        </p:cTn>
                                        <p:tgtEl>
                                          <p:spTgt spid="347193"/>
                                        </p:tgtEl>
                                        <p:attrNameLst>
                                          <p:attrName>style.visibility</p:attrName>
                                        </p:attrNameLst>
                                      </p:cBhvr>
                                      <p:to>
                                        <p:strVal val="visible"/>
                                      </p:to>
                                    </p:set>
                                  </p:childTnLst>
                                </p:cTn>
                              </p:par>
                            </p:childTnLst>
                          </p:cTn>
                        </p:par>
                        <p:par>
                          <p:cTn id="268" fill="hold" nodeType="afterGroup">
                            <p:stCondLst>
                              <p:cond delay="800"/>
                            </p:stCondLst>
                            <p:childTnLst>
                              <p:par>
                                <p:cTn id="269" presetID="1" presetClass="entr" presetSubtype="0" fill="hold" grpId="0" nodeType="afterEffect">
                                  <p:stCondLst>
                                    <p:cond delay="100"/>
                                  </p:stCondLst>
                                  <p:childTnLst>
                                    <p:set>
                                      <p:cBhvr>
                                        <p:cTn id="270" dur="1" fill="hold">
                                          <p:stCondLst>
                                            <p:cond delay="0"/>
                                          </p:stCondLst>
                                        </p:cTn>
                                        <p:tgtEl>
                                          <p:spTgt spid="347194"/>
                                        </p:tgtEl>
                                        <p:attrNameLst>
                                          <p:attrName>style.visibility</p:attrName>
                                        </p:attrNameLst>
                                      </p:cBhvr>
                                      <p:to>
                                        <p:strVal val="visible"/>
                                      </p:to>
                                    </p:set>
                                  </p:childTnLst>
                                </p:cTn>
                              </p:par>
                            </p:childTnLst>
                          </p:cTn>
                        </p:par>
                        <p:par>
                          <p:cTn id="271" fill="hold" nodeType="afterGroup">
                            <p:stCondLst>
                              <p:cond delay="900"/>
                            </p:stCondLst>
                            <p:childTnLst>
                              <p:par>
                                <p:cTn id="272" presetID="1" presetClass="entr" presetSubtype="0" fill="hold" grpId="0" nodeType="afterEffect">
                                  <p:stCondLst>
                                    <p:cond delay="100"/>
                                  </p:stCondLst>
                                  <p:childTnLst>
                                    <p:set>
                                      <p:cBhvr>
                                        <p:cTn id="273" dur="1" fill="hold">
                                          <p:stCondLst>
                                            <p:cond delay="0"/>
                                          </p:stCondLst>
                                        </p:cTn>
                                        <p:tgtEl>
                                          <p:spTgt spid="347195"/>
                                        </p:tgtEl>
                                        <p:attrNameLst>
                                          <p:attrName>style.visibility</p:attrName>
                                        </p:attrNameLst>
                                      </p:cBhvr>
                                      <p:to>
                                        <p:strVal val="visible"/>
                                      </p:to>
                                    </p:set>
                                  </p:childTnLst>
                                </p:cTn>
                              </p:par>
                            </p:childTnLst>
                          </p:cTn>
                        </p:par>
                        <p:par>
                          <p:cTn id="274" fill="hold" nodeType="afterGroup">
                            <p:stCondLst>
                              <p:cond delay="1000"/>
                            </p:stCondLst>
                            <p:childTnLst>
                              <p:par>
                                <p:cTn id="275" presetID="1" presetClass="entr" presetSubtype="0" fill="hold" grpId="0" nodeType="afterEffect">
                                  <p:stCondLst>
                                    <p:cond delay="100"/>
                                  </p:stCondLst>
                                  <p:childTnLst>
                                    <p:set>
                                      <p:cBhvr>
                                        <p:cTn id="276" dur="1" fill="hold">
                                          <p:stCondLst>
                                            <p:cond delay="0"/>
                                          </p:stCondLst>
                                        </p:cTn>
                                        <p:tgtEl>
                                          <p:spTgt spid="347196"/>
                                        </p:tgtEl>
                                        <p:attrNameLst>
                                          <p:attrName>style.visibility</p:attrName>
                                        </p:attrNameLst>
                                      </p:cBhvr>
                                      <p:to>
                                        <p:strVal val="visible"/>
                                      </p:to>
                                    </p:set>
                                  </p:childTnLst>
                                </p:cTn>
                              </p:par>
                            </p:childTnLst>
                          </p:cTn>
                        </p:par>
                      </p:childTnLst>
                    </p:cTn>
                  </p:par>
                  <p:par>
                    <p:cTn id="277" fill="hold" nodeType="clickPar">
                      <p:stCondLst>
                        <p:cond delay="indefinite"/>
                      </p:stCondLst>
                      <p:childTnLst>
                        <p:par>
                          <p:cTn id="278" fill="hold" nodeType="withGroup">
                            <p:stCondLst>
                              <p:cond delay="0"/>
                            </p:stCondLst>
                            <p:childTnLst>
                              <p:par>
                                <p:cTn id="279" presetID="9" presetClass="exit" presetSubtype="0" fill="hold" grpId="1" nodeType="clickEffect">
                                  <p:stCondLst>
                                    <p:cond delay="0"/>
                                  </p:stCondLst>
                                  <p:childTnLst>
                                    <p:animEffect transition="out" filter="dissolve">
                                      <p:cBhvr>
                                        <p:cTn id="280" dur="500"/>
                                        <p:tgtEl>
                                          <p:spTgt spid="347196"/>
                                        </p:tgtEl>
                                      </p:cBhvr>
                                    </p:animEffect>
                                    <p:set>
                                      <p:cBhvr>
                                        <p:cTn id="281" dur="1" fill="hold">
                                          <p:stCondLst>
                                            <p:cond delay="499"/>
                                          </p:stCondLst>
                                        </p:cTn>
                                        <p:tgtEl>
                                          <p:spTgt spid="347196"/>
                                        </p:tgtEl>
                                        <p:attrNameLst>
                                          <p:attrName>style.visibility</p:attrName>
                                        </p:attrNameLst>
                                      </p:cBhvr>
                                      <p:to>
                                        <p:strVal val="hidden"/>
                                      </p:to>
                                    </p:set>
                                  </p:childTnLst>
                                </p:cTn>
                              </p:par>
                              <p:par>
                                <p:cTn id="282" presetID="9" presetClass="exit" presetSubtype="0" fill="hold" grpId="1" nodeType="withEffect">
                                  <p:stCondLst>
                                    <p:cond delay="0"/>
                                  </p:stCondLst>
                                  <p:childTnLst>
                                    <p:animEffect transition="out" filter="dissolve">
                                      <p:cBhvr>
                                        <p:cTn id="283" dur="500"/>
                                        <p:tgtEl>
                                          <p:spTgt spid="347187"/>
                                        </p:tgtEl>
                                      </p:cBhvr>
                                    </p:animEffect>
                                    <p:set>
                                      <p:cBhvr>
                                        <p:cTn id="284" dur="1" fill="hold">
                                          <p:stCondLst>
                                            <p:cond delay="499"/>
                                          </p:stCondLst>
                                        </p:cTn>
                                        <p:tgtEl>
                                          <p:spTgt spid="347187"/>
                                        </p:tgtEl>
                                        <p:attrNameLst>
                                          <p:attrName>style.visibility</p:attrName>
                                        </p:attrNameLst>
                                      </p:cBhvr>
                                      <p:to>
                                        <p:strVal val="hidden"/>
                                      </p:to>
                                    </p:set>
                                  </p:childTnLst>
                                </p:cTn>
                              </p:par>
                              <p:par>
                                <p:cTn id="285" presetID="9" presetClass="exit" presetSubtype="0" fill="hold" grpId="1" nodeType="withEffect">
                                  <p:stCondLst>
                                    <p:cond delay="0"/>
                                  </p:stCondLst>
                                  <p:childTnLst>
                                    <p:animEffect transition="out" filter="dissolve">
                                      <p:cBhvr>
                                        <p:cTn id="286" dur="500"/>
                                        <p:tgtEl>
                                          <p:spTgt spid="347190"/>
                                        </p:tgtEl>
                                      </p:cBhvr>
                                    </p:animEffect>
                                    <p:set>
                                      <p:cBhvr>
                                        <p:cTn id="287" dur="1" fill="hold">
                                          <p:stCondLst>
                                            <p:cond delay="499"/>
                                          </p:stCondLst>
                                        </p:cTn>
                                        <p:tgtEl>
                                          <p:spTgt spid="347190"/>
                                        </p:tgtEl>
                                        <p:attrNameLst>
                                          <p:attrName>style.visibility</p:attrName>
                                        </p:attrNameLst>
                                      </p:cBhvr>
                                      <p:to>
                                        <p:strVal val="hidden"/>
                                      </p:to>
                                    </p:set>
                                  </p:childTnLst>
                                </p:cTn>
                              </p:par>
                              <p:par>
                                <p:cTn id="288" presetID="9" presetClass="exit" presetSubtype="0" fill="hold" grpId="1" nodeType="withEffect">
                                  <p:stCondLst>
                                    <p:cond delay="0"/>
                                  </p:stCondLst>
                                  <p:childTnLst>
                                    <p:animEffect transition="out" filter="dissolve">
                                      <p:cBhvr>
                                        <p:cTn id="289" dur="500"/>
                                        <p:tgtEl>
                                          <p:spTgt spid="347193"/>
                                        </p:tgtEl>
                                      </p:cBhvr>
                                    </p:animEffect>
                                    <p:set>
                                      <p:cBhvr>
                                        <p:cTn id="290" dur="1" fill="hold">
                                          <p:stCondLst>
                                            <p:cond delay="499"/>
                                          </p:stCondLst>
                                        </p:cTn>
                                        <p:tgtEl>
                                          <p:spTgt spid="347193"/>
                                        </p:tgtEl>
                                        <p:attrNameLst>
                                          <p:attrName>style.visibility</p:attrName>
                                        </p:attrNameLst>
                                      </p:cBhvr>
                                      <p:to>
                                        <p:strVal val="hidden"/>
                                      </p:to>
                                    </p:set>
                                  </p:childTnLst>
                                </p:cTn>
                              </p:par>
                            </p:childTnLst>
                          </p:cTn>
                        </p:par>
                      </p:childTnLst>
                    </p:cTn>
                  </p:par>
                  <p:par>
                    <p:cTn id="291" fill="hold" nodeType="clickPar">
                      <p:stCondLst>
                        <p:cond delay="indefinite"/>
                      </p:stCondLst>
                      <p:childTnLst>
                        <p:par>
                          <p:cTn id="292" fill="hold" nodeType="withGroup">
                            <p:stCondLst>
                              <p:cond delay="0"/>
                            </p:stCondLst>
                            <p:childTnLst>
                              <p:par>
                                <p:cTn id="293" presetID="9" presetClass="exit" presetSubtype="0" fill="hold" grpId="1" nodeType="clickEffect">
                                  <p:stCondLst>
                                    <p:cond delay="0"/>
                                  </p:stCondLst>
                                  <p:childTnLst>
                                    <p:animEffect transition="out" filter="dissolve">
                                      <p:cBhvr>
                                        <p:cTn id="294" dur="500"/>
                                        <p:tgtEl>
                                          <p:spTgt spid="347185"/>
                                        </p:tgtEl>
                                      </p:cBhvr>
                                    </p:animEffect>
                                    <p:set>
                                      <p:cBhvr>
                                        <p:cTn id="295" dur="1" fill="hold">
                                          <p:stCondLst>
                                            <p:cond delay="499"/>
                                          </p:stCondLst>
                                        </p:cTn>
                                        <p:tgtEl>
                                          <p:spTgt spid="347185"/>
                                        </p:tgtEl>
                                        <p:attrNameLst>
                                          <p:attrName>style.visibility</p:attrName>
                                        </p:attrNameLst>
                                      </p:cBhvr>
                                      <p:to>
                                        <p:strVal val="hidden"/>
                                      </p:to>
                                    </p:set>
                                  </p:childTnLst>
                                </p:cTn>
                              </p:par>
                              <p:par>
                                <p:cTn id="296" presetID="9" presetClass="exit" presetSubtype="0" fill="hold" grpId="1" nodeType="withEffect">
                                  <p:stCondLst>
                                    <p:cond delay="0"/>
                                  </p:stCondLst>
                                  <p:childTnLst>
                                    <p:animEffect transition="out" filter="dissolve">
                                      <p:cBhvr>
                                        <p:cTn id="297" dur="500"/>
                                        <p:tgtEl>
                                          <p:spTgt spid="347189"/>
                                        </p:tgtEl>
                                      </p:cBhvr>
                                    </p:animEffect>
                                    <p:set>
                                      <p:cBhvr>
                                        <p:cTn id="298" dur="1" fill="hold">
                                          <p:stCondLst>
                                            <p:cond delay="499"/>
                                          </p:stCondLst>
                                        </p:cTn>
                                        <p:tgtEl>
                                          <p:spTgt spid="347189"/>
                                        </p:tgtEl>
                                        <p:attrNameLst>
                                          <p:attrName>style.visibility</p:attrName>
                                        </p:attrNameLst>
                                      </p:cBhvr>
                                      <p:to>
                                        <p:strVal val="hidden"/>
                                      </p:to>
                                    </p:set>
                                  </p:childTnLst>
                                </p:cTn>
                              </p:par>
                              <p:par>
                                <p:cTn id="299" presetID="9" presetClass="exit" presetSubtype="0" fill="hold" grpId="1" nodeType="withEffect">
                                  <p:stCondLst>
                                    <p:cond delay="0"/>
                                  </p:stCondLst>
                                  <p:childTnLst>
                                    <p:animEffect transition="out" filter="dissolve">
                                      <p:cBhvr>
                                        <p:cTn id="300" dur="500"/>
                                        <p:tgtEl>
                                          <p:spTgt spid="347191"/>
                                        </p:tgtEl>
                                      </p:cBhvr>
                                    </p:animEffect>
                                    <p:set>
                                      <p:cBhvr>
                                        <p:cTn id="301" dur="1" fill="hold">
                                          <p:stCondLst>
                                            <p:cond delay="499"/>
                                          </p:stCondLst>
                                        </p:cTn>
                                        <p:tgtEl>
                                          <p:spTgt spid="347191"/>
                                        </p:tgtEl>
                                        <p:attrNameLst>
                                          <p:attrName>style.visibility</p:attrName>
                                        </p:attrNameLst>
                                      </p:cBhvr>
                                      <p:to>
                                        <p:strVal val="hidden"/>
                                      </p:to>
                                    </p:set>
                                  </p:childTnLst>
                                </p:cTn>
                              </p:par>
                              <p:par>
                                <p:cTn id="302" presetID="9" presetClass="exit" presetSubtype="0" fill="hold" grpId="1" nodeType="withEffect">
                                  <p:stCondLst>
                                    <p:cond delay="0"/>
                                  </p:stCondLst>
                                  <p:childTnLst>
                                    <p:animEffect transition="out" filter="dissolve">
                                      <p:cBhvr>
                                        <p:cTn id="303" dur="500"/>
                                        <p:tgtEl>
                                          <p:spTgt spid="347192"/>
                                        </p:tgtEl>
                                      </p:cBhvr>
                                    </p:animEffect>
                                    <p:set>
                                      <p:cBhvr>
                                        <p:cTn id="304" dur="1" fill="hold">
                                          <p:stCondLst>
                                            <p:cond delay="499"/>
                                          </p:stCondLst>
                                        </p:cTn>
                                        <p:tgtEl>
                                          <p:spTgt spid="347192"/>
                                        </p:tgtEl>
                                        <p:attrNameLst>
                                          <p:attrName>style.visibility</p:attrName>
                                        </p:attrNameLst>
                                      </p:cBhvr>
                                      <p:to>
                                        <p:strVal val="hidden"/>
                                      </p:to>
                                    </p:set>
                                  </p:childTnLst>
                                </p:cTn>
                              </p:par>
                              <p:par>
                                <p:cTn id="305" presetID="9" presetClass="exit" presetSubtype="0" fill="hold" grpId="1" nodeType="withEffect">
                                  <p:stCondLst>
                                    <p:cond delay="0"/>
                                  </p:stCondLst>
                                  <p:childTnLst>
                                    <p:animEffect transition="out" filter="dissolve">
                                      <p:cBhvr>
                                        <p:cTn id="306" dur="500"/>
                                        <p:tgtEl>
                                          <p:spTgt spid="347194"/>
                                        </p:tgtEl>
                                      </p:cBhvr>
                                    </p:animEffect>
                                    <p:set>
                                      <p:cBhvr>
                                        <p:cTn id="307" dur="1" fill="hold">
                                          <p:stCondLst>
                                            <p:cond delay="499"/>
                                          </p:stCondLst>
                                        </p:cTn>
                                        <p:tgtEl>
                                          <p:spTgt spid="347194"/>
                                        </p:tgtEl>
                                        <p:attrNameLst>
                                          <p:attrName>style.visibility</p:attrName>
                                        </p:attrNameLst>
                                      </p:cBhvr>
                                      <p:to>
                                        <p:strVal val="hidden"/>
                                      </p:to>
                                    </p:set>
                                  </p:childTnLst>
                                </p:cTn>
                              </p:par>
                              <p:par>
                                <p:cTn id="308" presetID="9" presetClass="exit" presetSubtype="0" fill="hold" grpId="1" nodeType="withEffect">
                                  <p:stCondLst>
                                    <p:cond delay="0"/>
                                  </p:stCondLst>
                                  <p:childTnLst>
                                    <p:animEffect transition="out" filter="dissolve">
                                      <p:cBhvr>
                                        <p:cTn id="309" dur="500"/>
                                        <p:tgtEl>
                                          <p:spTgt spid="347195"/>
                                        </p:tgtEl>
                                      </p:cBhvr>
                                    </p:animEffect>
                                    <p:set>
                                      <p:cBhvr>
                                        <p:cTn id="310" dur="1" fill="hold">
                                          <p:stCondLst>
                                            <p:cond delay="499"/>
                                          </p:stCondLst>
                                        </p:cTn>
                                        <p:tgtEl>
                                          <p:spTgt spid="347195"/>
                                        </p:tgtEl>
                                        <p:attrNameLst>
                                          <p:attrName>style.visibility</p:attrName>
                                        </p:attrNameLst>
                                      </p:cBhvr>
                                      <p:to>
                                        <p:strVal val="hidden"/>
                                      </p:to>
                                    </p:set>
                                  </p:childTnLst>
                                </p:cTn>
                              </p:par>
                            </p:childTnLst>
                          </p:cTn>
                        </p:par>
                      </p:childTnLst>
                    </p:cTn>
                  </p:par>
                  <p:par>
                    <p:cTn id="311" fill="hold" nodeType="clickPar">
                      <p:stCondLst>
                        <p:cond delay="indefinite"/>
                      </p:stCondLst>
                      <p:childTnLst>
                        <p:par>
                          <p:cTn id="312" fill="hold" nodeType="withGroup">
                            <p:stCondLst>
                              <p:cond delay="0"/>
                            </p:stCondLst>
                            <p:childTnLst>
                              <p:par>
                                <p:cTn id="313" presetID="9" presetClass="exit" presetSubtype="0" fill="hold" grpId="1" nodeType="clickEffect">
                                  <p:stCondLst>
                                    <p:cond delay="0"/>
                                  </p:stCondLst>
                                  <p:childTnLst>
                                    <p:animEffect transition="out" filter="dissolve">
                                      <p:cBhvr>
                                        <p:cTn id="314" dur="500"/>
                                        <p:tgtEl>
                                          <p:spTgt spid="347188"/>
                                        </p:tgtEl>
                                      </p:cBhvr>
                                    </p:animEffect>
                                    <p:set>
                                      <p:cBhvr>
                                        <p:cTn id="315" dur="1" fill="hold">
                                          <p:stCondLst>
                                            <p:cond delay="499"/>
                                          </p:stCondLst>
                                        </p:cTn>
                                        <p:tgtEl>
                                          <p:spTgt spid="347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p:bldP spid="347140" grpId="0" animBg="1"/>
      <p:bldP spid="347144" grpId="0"/>
      <p:bldP spid="347145" grpId="0"/>
      <p:bldP spid="347155" grpId="0" animBg="1"/>
      <p:bldP spid="347156" grpId="0" animBg="1"/>
      <p:bldP spid="347156" grpId="1" animBg="1"/>
      <p:bldP spid="347157" grpId="0" animBg="1"/>
      <p:bldP spid="347157" grpId="1" animBg="1"/>
      <p:bldP spid="347158" grpId="0" animBg="1"/>
      <p:bldP spid="347158" grpId="1" animBg="1"/>
      <p:bldP spid="347159" grpId="0" animBg="1"/>
      <p:bldP spid="347159" grpId="1" animBg="1"/>
      <p:bldP spid="347160" grpId="0" animBg="1"/>
      <p:bldP spid="347160" grpId="1" animBg="1"/>
      <p:bldP spid="347161" grpId="0" animBg="1"/>
      <p:bldP spid="347161" grpId="1" animBg="1"/>
      <p:bldP spid="347162" grpId="0" animBg="1"/>
      <p:bldP spid="347162" grpId="1" animBg="1"/>
      <p:bldP spid="347163" grpId="0" animBg="1"/>
      <p:bldP spid="347163" grpId="1" animBg="1"/>
      <p:bldP spid="347164" grpId="0" animBg="1"/>
      <p:bldP spid="347164" grpId="1" animBg="1"/>
      <p:bldP spid="347165" grpId="0" animBg="1"/>
      <p:bldP spid="347165" grpId="1" animBg="1"/>
      <p:bldP spid="347166" grpId="0" animBg="1"/>
      <p:bldP spid="347167" grpId="0" animBg="1"/>
      <p:bldP spid="347167" grpId="1" animBg="1"/>
      <p:bldP spid="347168" grpId="0" animBg="1"/>
      <p:bldP spid="347168" grpId="1" animBg="1"/>
      <p:bldP spid="347169" grpId="0" animBg="1"/>
      <p:bldP spid="347169" grpId="1" animBg="1"/>
      <p:bldP spid="347170" grpId="0" animBg="1"/>
      <p:bldP spid="347170" grpId="1" animBg="1"/>
      <p:bldP spid="347171" grpId="0" animBg="1"/>
      <p:bldP spid="347171" grpId="1" animBg="1"/>
      <p:bldP spid="347172" grpId="0" animBg="1"/>
      <p:bldP spid="347172" grpId="1" animBg="1"/>
      <p:bldP spid="347173" grpId="0" animBg="1"/>
      <p:bldP spid="347173" grpId="1" animBg="1"/>
      <p:bldP spid="347174" grpId="0" animBg="1"/>
      <p:bldP spid="347174" grpId="1" animBg="1"/>
      <p:bldP spid="347175" grpId="0" animBg="1"/>
      <p:bldP spid="347176" grpId="0" animBg="1"/>
      <p:bldP spid="347176" grpId="1" animBg="1"/>
      <p:bldP spid="347177" grpId="0" animBg="1"/>
      <p:bldP spid="347177" grpId="1" animBg="1"/>
      <p:bldP spid="347178" grpId="0" animBg="1"/>
      <p:bldP spid="347178" grpId="1" animBg="1"/>
      <p:bldP spid="347179" grpId="0" animBg="1"/>
      <p:bldP spid="347179" grpId="1" animBg="1"/>
      <p:bldP spid="347180" grpId="0" animBg="1"/>
      <p:bldP spid="347180" grpId="1" animBg="1"/>
      <p:bldP spid="347181" grpId="0" animBg="1"/>
      <p:bldP spid="347181" grpId="1" animBg="1"/>
      <p:bldP spid="347182" grpId="0" animBg="1"/>
      <p:bldP spid="347182" grpId="1" animBg="1"/>
      <p:bldP spid="347183" grpId="0" animBg="1"/>
      <p:bldP spid="347183" grpId="1" animBg="1"/>
      <p:bldP spid="347184" grpId="0" animBg="1"/>
      <p:bldP spid="347184" grpId="1" animBg="1"/>
      <p:bldP spid="347185" grpId="0" animBg="1"/>
      <p:bldP spid="347185" grpId="1" animBg="1"/>
      <p:bldP spid="347186" grpId="0" animBg="1"/>
      <p:bldP spid="347187" grpId="0" animBg="1"/>
      <p:bldP spid="347187" grpId="1" animBg="1"/>
      <p:bldP spid="347188" grpId="0" animBg="1"/>
      <p:bldP spid="347188" grpId="1" animBg="1"/>
      <p:bldP spid="347189" grpId="0" animBg="1"/>
      <p:bldP spid="347189" grpId="1" animBg="1"/>
      <p:bldP spid="347190" grpId="0" animBg="1"/>
      <p:bldP spid="347190" grpId="1" animBg="1"/>
      <p:bldP spid="347191" grpId="0" animBg="1"/>
      <p:bldP spid="347191" grpId="1" animBg="1"/>
      <p:bldP spid="347192" grpId="0" animBg="1"/>
      <p:bldP spid="347192" grpId="1" animBg="1"/>
      <p:bldP spid="347193" grpId="0" animBg="1"/>
      <p:bldP spid="347193" grpId="1" animBg="1"/>
      <p:bldP spid="347194" grpId="0" animBg="1"/>
      <p:bldP spid="347194" grpId="1" animBg="1"/>
      <p:bldP spid="347195" grpId="0" animBg="1"/>
      <p:bldP spid="347195" grpId="1" animBg="1"/>
      <p:bldP spid="347196" grpId="0" animBg="1"/>
      <p:bldP spid="347196" grpId="1" animBg="1"/>
      <p:bldP spid="34719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194854" y="557374"/>
            <a:ext cx="7772400" cy="496888"/>
          </a:xfrm>
        </p:spPr>
        <p:txBody>
          <a:bodyPr>
            <a:normAutofit fontScale="90000"/>
          </a:bodyPr>
          <a:lstStyle/>
          <a:p>
            <a:r>
              <a:rPr lang="en-US" altLang="zh-TW" dirty="0">
                <a:ea typeface="新細明體" pitchFamily="18" charset="-120"/>
              </a:rPr>
              <a:t>Example (cont.)</a:t>
            </a:r>
          </a:p>
        </p:txBody>
      </p:sp>
      <p:sp>
        <p:nvSpPr>
          <p:cNvPr id="349187" name="Text Box 3"/>
          <p:cNvSpPr txBox="1">
            <a:spLocks noChangeArrowheads="1"/>
          </p:cNvSpPr>
          <p:nvPr/>
        </p:nvSpPr>
        <p:spPr bwMode="auto">
          <a:xfrm>
            <a:off x="3625850" y="1835150"/>
            <a:ext cx="50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a:latin typeface="Times New Roman" pitchFamily="18" charset="0"/>
                <a:ea typeface="新細明體" pitchFamily="18" charset="-120"/>
                <a:sym typeface="Wingdings" pitchFamily="2" charset="2"/>
              </a:rPr>
              <a:t></a:t>
            </a:r>
            <a:endParaRPr lang="zh-TW" altLang="en-US">
              <a:latin typeface="Times New Roman" pitchFamily="18" charset="0"/>
              <a:ea typeface="新細明體" pitchFamily="18" charset="-120"/>
            </a:endParaRPr>
          </a:p>
        </p:txBody>
      </p:sp>
      <p:sp>
        <p:nvSpPr>
          <p:cNvPr id="349188" name="Text Box 4"/>
          <p:cNvSpPr txBox="1">
            <a:spLocks noChangeArrowheads="1"/>
          </p:cNvSpPr>
          <p:nvPr/>
        </p:nvSpPr>
        <p:spPr bwMode="auto">
          <a:xfrm>
            <a:off x="3702050" y="4578350"/>
            <a:ext cx="50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a:latin typeface="Times New Roman" pitchFamily="18" charset="0"/>
                <a:ea typeface="新細明體" pitchFamily="18" charset="-120"/>
                <a:sym typeface="Wingdings" pitchFamily="2" charset="2"/>
              </a:rPr>
              <a:t></a:t>
            </a:r>
            <a:endParaRPr lang="zh-TW" altLang="en-US">
              <a:latin typeface="Times New Roman" pitchFamily="18" charset="0"/>
              <a:ea typeface="新細明體" pitchFamily="18" charset="-120"/>
            </a:endParaRPr>
          </a:p>
        </p:txBody>
      </p:sp>
      <p:sp>
        <p:nvSpPr>
          <p:cNvPr id="349189" name="Text Box 5"/>
          <p:cNvSpPr txBox="1">
            <a:spLocks noChangeArrowheads="1"/>
          </p:cNvSpPr>
          <p:nvPr/>
        </p:nvSpPr>
        <p:spPr bwMode="auto">
          <a:xfrm rot="8395603">
            <a:off x="3886200" y="3024188"/>
            <a:ext cx="50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a:latin typeface="Times New Roman" pitchFamily="18" charset="0"/>
                <a:ea typeface="新細明體" pitchFamily="18" charset="-120"/>
                <a:sym typeface="Wingdings" pitchFamily="2" charset="2"/>
              </a:rPr>
              <a:t></a:t>
            </a:r>
            <a:endParaRPr lang="zh-TW" altLang="en-US">
              <a:latin typeface="Times New Roman" pitchFamily="18" charset="0"/>
              <a:ea typeface="新細明體" pitchFamily="18" charset="-120"/>
            </a:endParaRPr>
          </a:p>
        </p:txBody>
      </p:sp>
      <p:grpSp>
        <p:nvGrpSpPr>
          <p:cNvPr id="349358" name="Group 174"/>
          <p:cNvGrpSpPr>
            <a:grpSpLocks/>
          </p:cNvGrpSpPr>
          <p:nvPr/>
        </p:nvGrpSpPr>
        <p:grpSpPr bwMode="auto">
          <a:xfrm>
            <a:off x="1600200" y="1527175"/>
            <a:ext cx="1371600" cy="822325"/>
            <a:chOff x="1008" y="962"/>
            <a:chExt cx="864" cy="518"/>
          </a:xfrm>
        </p:grpSpPr>
        <p:sp>
          <p:nvSpPr>
            <p:cNvPr id="349191" name="Text Box 7"/>
            <p:cNvSpPr txBox="1">
              <a:spLocks noChangeArrowheads="1"/>
            </p:cNvSpPr>
            <p:nvPr/>
          </p:nvSpPr>
          <p:spPr bwMode="auto">
            <a:xfrm>
              <a:off x="1584" y="122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9</a:t>
              </a:r>
            </a:p>
          </p:txBody>
        </p:sp>
        <p:sp>
          <p:nvSpPr>
            <p:cNvPr id="349192" name="Text Box 8"/>
            <p:cNvSpPr txBox="1">
              <a:spLocks noChangeArrowheads="1"/>
            </p:cNvSpPr>
            <p:nvPr/>
          </p:nvSpPr>
          <p:spPr bwMode="auto">
            <a:xfrm>
              <a:off x="1008" y="1220"/>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6</a:t>
              </a:r>
            </a:p>
          </p:txBody>
        </p:sp>
        <p:sp>
          <p:nvSpPr>
            <p:cNvPr id="349193" name="Text Box 9"/>
            <p:cNvSpPr txBox="1">
              <a:spLocks noChangeArrowheads="1"/>
            </p:cNvSpPr>
            <p:nvPr/>
          </p:nvSpPr>
          <p:spPr bwMode="auto">
            <a:xfrm>
              <a:off x="1296" y="122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2</a:t>
              </a:r>
            </a:p>
          </p:txBody>
        </p:sp>
        <p:sp>
          <p:nvSpPr>
            <p:cNvPr id="349194" name="Text Box 10"/>
            <p:cNvSpPr txBox="1">
              <a:spLocks noChangeArrowheads="1"/>
            </p:cNvSpPr>
            <p:nvPr/>
          </p:nvSpPr>
          <p:spPr bwMode="auto">
            <a:xfrm>
              <a:off x="1584" y="96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10</a:t>
              </a:r>
            </a:p>
          </p:txBody>
        </p:sp>
        <p:sp>
          <p:nvSpPr>
            <p:cNvPr id="349195" name="Text Box 11"/>
            <p:cNvSpPr txBox="1">
              <a:spLocks noChangeArrowheads="1"/>
            </p:cNvSpPr>
            <p:nvPr/>
          </p:nvSpPr>
          <p:spPr bwMode="auto">
            <a:xfrm>
              <a:off x="1296" y="96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a:t>
              </a:r>
            </a:p>
          </p:txBody>
        </p:sp>
      </p:grpSp>
      <p:sp>
        <p:nvSpPr>
          <p:cNvPr id="349220" name="Oval 36"/>
          <p:cNvSpPr>
            <a:spLocks noChangeArrowheads="1"/>
          </p:cNvSpPr>
          <p:nvPr/>
        </p:nvSpPr>
        <p:spPr bwMode="auto">
          <a:xfrm>
            <a:off x="1181100" y="19796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a:t>
            </a:r>
          </a:p>
        </p:txBody>
      </p:sp>
      <p:sp>
        <p:nvSpPr>
          <p:cNvPr id="349221" name="Oval 37"/>
          <p:cNvSpPr>
            <a:spLocks noChangeArrowheads="1"/>
          </p:cNvSpPr>
          <p:nvPr/>
        </p:nvSpPr>
        <p:spPr bwMode="auto">
          <a:xfrm>
            <a:off x="1181100" y="241935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2</a:t>
            </a:r>
          </a:p>
        </p:txBody>
      </p:sp>
      <p:sp>
        <p:nvSpPr>
          <p:cNvPr id="349222" name="Oval 38"/>
          <p:cNvSpPr>
            <a:spLocks noChangeArrowheads="1"/>
          </p:cNvSpPr>
          <p:nvPr/>
        </p:nvSpPr>
        <p:spPr bwMode="auto">
          <a:xfrm>
            <a:off x="1624013" y="24193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3</a:t>
            </a:r>
          </a:p>
        </p:txBody>
      </p:sp>
      <p:sp>
        <p:nvSpPr>
          <p:cNvPr id="349223" name="Oval 39"/>
          <p:cNvSpPr>
            <a:spLocks noChangeArrowheads="1"/>
          </p:cNvSpPr>
          <p:nvPr/>
        </p:nvSpPr>
        <p:spPr bwMode="auto">
          <a:xfrm>
            <a:off x="2116138" y="24193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4</a:t>
            </a:r>
          </a:p>
        </p:txBody>
      </p:sp>
      <p:sp>
        <p:nvSpPr>
          <p:cNvPr id="349224" name="Oval 40"/>
          <p:cNvSpPr>
            <a:spLocks noChangeArrowheads="1"/>
          </p:cNvSpPr>
          <p:nvPr/>
        </p:nvSpPr>
        <p:spPr bwMode="auto">
          <a:xfrm>
            <a:off x="2563813" y="24193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5</a:t>
            </a:r>
          </a:p>
        </p:txBody>
      </p:sp>
      <p:sp>
        <p:nvSpPr>
          <p:cNvPr id="349225" name="Oval 41"/>
          <p:cNvSpPr>
            <a:spLocks noChangeArrowheads="1"/>
          </p:cNvSpPr>
          <p:nvPr/>
        </p:nvSpPr>
        <p:spPr bwMode="auto">
          <a:xfrm>
            <a:off x="3028950" y="241935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6</a:t>
            </a:r>
          </a:p>
        </p:txBody>
      </p:sp>
      <p:sp>
        <p:nvSpPr>
          <p:cNvPr id="349226" name="Oval 42"/>
          <p:cNvSpPr>
            <a:spLocks noChangeArrowheads="1"/>
          </p:cNvSpPr>
          <p:nvPr/>
        </p:nvSpPr>
        <p:spPr bwMode="auto">
          <a:xfrm>
            <a:off x="3024188" y="198278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7</a:t>
            </a:r>
          </a:p>
        </p:txBody>
      </p:sp>
      <p:sp>
        <p:nvSpPr>
          <p:cNvPr id="349227" name="Oval 43"/>
          <p:cNvSpPr>
            <a:spLocks noChangeArrowheads="1"/>
          </p:cNvSpPr>
          <p:nvPr/>
        </p:nvSpPr>
        <p:spPr bwMode="auto">
          <a:xfrm>
            <a:off x="3027363" y="154622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8</a:t>
            </a:r>
          </a:p>
        </p:txBody>
      </p:sp>
      <p:sp>
        <p:nvSpPr>
          <p:cNvPr id="349228" name="Oval 44"/>
          <p:cNvSpPr>
            <a:spLocks noChangeArrowheads="1"/>
          </p:cNvSpPr>
          <p:nvPr/>
        </p:nvSpPr>
        <p:spPr bwMode="auto">
          <a:xfrm>
            <a:off x="3014663" y="11112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9</a:t>
            </a:r>
          </a:p>
        </p:txBody>
      </p:sp>
      <p:sp>
        <p:nvSpPr>
          <p:cNvPr id="349229" name="Oval 45"/>
          <p:cNvSpPr>
            <a:spLocks noChangeArrowheads="1"/>
          </p:cNvSpPr>
          <p:nvPr/>
        </p:nvSpPr>
        <p:spPr bwMode="auto">
          <a:xfrm>
            <a:off x="2570163" y="11112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10</a:t>
            </a:r>
          </a:p>
        </p:txBody>
      </p:sp>
      <p:sp>
        <p:nvSpPr>
          <p:cNvPr id="349230" name="Oval 46"/>
          <p:cNvSpPr>
            <a:spLocks noChangeArrowheads="1"/>
          </p:cNvSpPr>
          <p:nvPr/>
        </p:nvSpPr>
        <p:spPr bwMode="auto">
          <a:xfrm>
            <a:off x="2093913" y="11112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11</a:t>
            </a:r>
          </a:p>
        </p:txBody>
      </p:sp>
      <p:sp>
        <p:nvSpPr>
          <p:cNvPr id="349231" name="Oval 47"/>
          <p:cNvSpPr>
            <a:spLocks noChangeArrowheads="1"/>
          </p:cNvSpPr>
          <p:nvPr/>
        </p:nvSpPr>
        <p:spPr bwMode="auto">
          <a:xfrm>
            <a:off x="1636713" y="11112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12</a:t>
            </a:r>
          </a:p>
        </p:txBody>
      </p:sp>
      <p:sp>
        <p:nvSpPr>
          <p:cNvPr id="349232" name="Oval 48"/>
          <p:cNvSpPr>
            <a:spLocks noChangeArrowheads="1"/>
          </p:cNvSpPr>
          <p:nvPr/>
        </p:nvSpPr>
        <p:spPr bwMode="auto">
          <a:xfrm>
            <a:off x="1638300" y="15224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13</a:t>
            </a:r>
          </a:p>
        </p:txBody>
      </p:sp>
      <p:sp>
        <p:nvSpPr>
          <p:cNvPr id="349233" name="Oval 49"/>
          <p:cNvSpPr>
            <a:spLocks noChangeArrowheads="1"/>
          </p:cNvSpPr>
          <p:nvPr/>
        </p:nvSpPr>
        <p:spPr bwMode="auto">
          <a:xfrm>
            <a:off x="1181100" y="15224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14</a:t>
            </a:r>
          </a:p>
        </p:txBody>
      </p:sp>
      <p:sp>
        <p:nvSpPr>
          <p:cNvPr id="349284" name="Text Box 100"/>
          <p:cNvSpPr txBox="1">
            <a:spLocks noChangeArrowheads="1"/>
          </p:cNvSpPr>
          <p:nvPr/>
        </p:nvSpPr>
        <p:spPr bwMode="auto">
          <a:xfrm>
            <a:off x="303213" y="1804988"/>
            <a:ext cx="509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a:latin typeface="Times New Roman" pitchFamily="18" charset="0"/>
                <a:ea typeface="新細明體" pitchFamily="18" charset="-120"/>
                <a:sym typeface="Wingdings" pitchFamily="2" charset="2"/>
              </a:rPr>
              <a:t></a:t>
            </a:r>
            <a:endParaRPr lang="zh-TW" altLang="en-US">
              <a:latin typeface="Times New Roman" pitchFamily="18" charset="0"/>
              <a:ea typeface="新細明體" pitchFamily="18" charset="-120"/>
            </a:endParaRPr>
          </a:p>
        </p:txBody>
      </p:sp>
      <p:sp>
        <p:nvSpPr>
          <p:cNvPr id="349294" name="Oval 110"/>
          <p:cNvSpPr>
            <a:spLocks noChangeArrowheads="1"/>
          </p:cNvSpPr>
          <p:nvPr/>
        </p:nvSpPr>
        <p:spPr bwMode="auto">
          <a:xfrm>
            <a:off x="5026025" y="1976438"/>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a:t>
            </a:r>
          </a:p>
        </p:txBody>
      </p:sp>
      <p:sp>
        <p:nvSpPr>
          <p:cNvPr id="349295" name="Oval 111"/>
          <p:cNvSpPr>
            <a:spLocks noChangeArrowheads="1"/>
          </p:cNvSpPr>
          <p:nvPr/>
        </p:nvSpPr>
        <p:spPr bwMode="auto">
          <a:xfrm>
            <a:off x="5026025" y="23987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2</a:t>
            </a:r>
          </a:p>
        </p:txBody>
      </p:sp>
      <p:sp>
        <p:nvSpPr>
          <p:cNvPr id="349296" name="Oval 112"/>
          <p:cNvSpPr>
            <a:spLocks noChangeArrowheads="1"/>
          </p:cNvSpPr>
          <p:nvPr/>
        </p:nvSpPr>
        <p:spPr bwMode="auto">
          <a:xfrm>
            <a:off x="5468938" y="23987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3</a:t>
            </a:r>
          </a:p>
        </p:txBody>
      </p:sp>
      <p:sp>
        <p:nvSpPr>
          <p:cNvPr id="349297" name="Oval 113"/>
          <p:cNvSpPr>
            <a:spLocks noChangeArrowheads="1"/>
          </p:cNvSpPr>
          <p:nvPr/>
        </p:nvSpPr>
        <p:spPr bwMode="auto">
          <a:xfrm>
            <a:off x="5467350" y="281305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4</a:t>
            </a:r>
          </a:p>
        </p:txBody>
      </p:sp>
      <p:sp>
        <p:nvSpPr>
          <p:cNvPr id="349298" name="Oval 114"/>
          <p:cNvSpPr>
            <a:spLocks noChangeArrowheads="1"/>
          </p:cNvSpPr>
          <p:nvPr/>
        </p:nvSpPr>
        <p:spPr bwMode="auto">
          <a:xfrm>
            <a:off x="5951538" y="28130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5</a:t>
            </a:r>
          </a:p>
        </p:txBody>
      </p:sp>
      <p:sp>
        <p:nvSpPr>
          <p:cNvPr id="349299" name="Oval 115"/>
          <p:cNvSpPr>
            <a:spLocks noChangeArrowheads="1"/>
          </p:cNvSpPr>
          <p:nvPr/>
        </p:nvSpPr>
        <p:spPr bwMode="auto">
          <a:xfrm>
            <a:off x="6407150" y="281305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6</a:t>
            </a:r>
          </a:p>
        </p:txBody>
      </p:sp>
      <p:sp>
        <p:nvSpPr>
          <p:cNvPr id="349300" name="Oval 116"/>
          <p:cNvSpPr>
            <a:spLocks noChangeArrowheads="1"/>
          </p:cNvSpPr>
          <p:nvPr/>
        </p:nvSpPr>
        <p:spPr bwMode="auto">
          <a:xfrm>
            <a:off x="6411913" y="239712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7</a:t>
            </a:r>
          </a:p>
        </p:txBody>
      </p:sp>
      <p:sp>
        <p:nvSpPr>
          <p:cNvPr id="349301" name="Oval 117"/>
          <p:cNvSpPr>
            <a:spLocks noChangeArrowheads="1"/>
          </p:cNvSpPr>
          <p:nvPr/>
        </p:nvSpPr>
        <p:spPr bwMode="auto">
          <a:xfrm>
            <a:off x="6834188" y="239712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8</a:t>
            </a:r>
          </a:p>
        </p:txBody>
      </p:sp>
      <p:sp>
        <p:nvSpPr>
          <p:cNvPr id="349302" name="Oval 118"/>
          <p:cNvSpPr>
            <a:spLocks noChangeArrowheads="1"/>
          </p:cNvSpPr>
          <p:nvPr/>
        </p:nvSpPr>
        <p:spPr bwMode="auto">
          <a:xfrm>
            <a:off x="6834188" y="19669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9</a:t>
            </a:r>
          </a:p>
        </p:txBody>
      </p:sp>
      <p:sp>
        <p:nvSpPr>
          <p:cNvPr id="349303" name="Oval 119"/>
          <p:cNvSpPr>
            <a:spLocks noChangeArrowheads="1"/>
          </p:cNvSpPr>
          <p:nvPr/>
        </p:nvSpPr>
        <p:spPr bwMode="auto">
          <a:xfrm>
            <a:off x="6834188" y="153670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10</a:t>
            </a:r>
          </a:p>
        </p:txBody>
      </p:sp>
      <p:sp>
        <p:nvSpPr>
          <p:cNvPr id="349304" name="Oval 120"/>
          <p:cNvSpPr>
            <a:spLocks noChangeArrowheads="1"/>
          </p:cNvSpPr>
          <p:nvPr/>
        </p:nvSpPr>
        <p:spPr bwMode="auto">
          <a:xfrm>
            <a:off x="6834188" y="11080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11</a:t>
            </a:r>
          </a:p>
        </p:txBody>
      </p:sp>
      <p:sp>
        <p:nvSpPr>
          <p:cNvPr id="349305" name="Oval 121"/>
          <p:cNvSpPr>
            <a:spLocks noChangeArrowheads="1"/>
          </p:cNvSpPr>
          <p:nvPr/>
        </p:nvSpPr>
        <p:spPr bwMode="auto">
          <a:xfrm>
            <a:off x="6376988" y="11080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12</a:t>
            </a:r>
          </a:p>
        </p:txBody>
      </p:sp>
      <p:sp>
        <p:nvSpPr>
          <p:cNvPr id="349306" name="Oval 122"/>
          <p:cNvSpPr>
            <a:spLocks noChangeArrowheads="1"/>
          </p:cNvSpPr>
          <p:nvPr/>
        </p:nvSpPr>
        <p:spPr bwMode="auto">
          <a:xfrm>
            <a:off x="5940425" y="11080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13</a:t>
            </a:r>
          </a:p>
        </p:txBody>
      </p:sp>
      <p:sp>
        <p:nvSpPr>
          <p:cNvPr id="349307" name="Oval 123"/>
          <p:cNvSpPr>
            <a:spLocks noChangeArrowheads="1"/>
          </p:cNvSpPr>
          <p:nvPr/>
        </p:nvSpPr>
        <p:spPr bwMode="auto">
          <a:xfrm>
            <a:off x="5468938" y="11080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14</a:t>
            </a:r>
          </a:p>
        </p:txBody>
      </p:sp>
      <p:grpSp>
        <p:nvGrpSpPr>
          <p:cNvPr id="349359" name="Group 175"/>
          <p:cNvGrpSpPr>
            <a:grpSpLocks/>
          </p:cNvGrpSpPr>
          <p:nvPr/>
        </p:nvGrpSpPr>
        <p:grpSpPr bwMode="auto">
          <a:xfrm>
            <a:off x="5445125" y="1524000"/>
            <a:ext cx="1371600" cy="1235075"/>
            <a:chOff x="3430" y="960"/>
            <a:chExt cx="864" cy="778"/>
          </a:xfrm>
        </p:grpSpPr>
        <p:sp>
          <p:nvSpPr>
            <p:cNvPr id="349289" name="Text Box 105"/>
            <p:cNvSpPr txBox="1">
              <a:spLocks noChangeArrowheads="1"/>
            </p:cNvSpPr>
            <p:nvPr/>
          </p:nvSpPr>
          <p:spPr bwMode="auto">
            <a:xfrm>
              <a:off x="4006" y="1220"/>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9</a:t>
              </a:r>
            </a:p>
          </p:txBody>
        </p:sp>
        <p:sp>
          <p:nvSpPr>
            <p:cNvPr id="349290" name="Text Box 106"/>
            <p:cNvSpPr txBox="1">
              <a:spLocks noChangeArrowheads="1"/>
            </p:cNvSpPr>
            <p:nvPr/>
          </p:nvSpPr>
          <p:spPr bwMode="auto">
            <a:xfrm>
              <a:off x="3430" y="121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6</a:t>
              </a:r>
            </a:p>
          </p:txBody>
        </p:sp>
        <p:sp>
          <p:nvSpPr>
            <p:cNvPr id="349291" name="Text Box 107"/>
            <p:cNvSpPr txBox="1">
              <a:spLocks noChangeArrowheads="1"/>
            </p:cNvSpPr>
            <p:nvPr/>
          </p:nvSpPr>
          <p:spPr bwMode="auto">
            <a:xfrm>
              <a:off x="3718" y="1220"/>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2</a:t>
              </a:r>
            </a:p>
          </p:txBody>
        </p:sp>
        <p:sp>
          <p:nvSpPr>
            <p:cNvPr id="349292" name="Text Box 108"/>
            <p:cNvSpPr txBox="1">
              <a:spLocks noChangeArrowheads="1"/>
            </p:cNvSpPr>
            <p:nvPr/>
          </p:nvSpPr>
          <p:spPr bwMode="auto">
            <a:xfrm>
              <a:off x="4006" y="960"/>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10</a:t>
              </a:r>
            </a:p>
          </p:txBody>
        </p:sp>
        <p:sp>
          <p:nvSpPr>
            <p:cNvPr id="349293" name="Text Box 109"/>
            <p:cNvSpPr txBox="1">
              <a:spLocks noChangeArrowheads="1"/>
            </p:cNvSpPr>
            <p:nvPr/>
          </p:nvSpPr>
          <p:spPr bwMode="auto">
            <a:xfrm>
              <a:off x="3718" y="960"/>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a:t>
              </a:r>
            </a:p>
          </p:txBody>
        </p:sp>
        <p:sp>
          <p:nvSpPr>
            <p:cNvPr id="349308" name="Text Box 124"/>
            <p:cNvSpPr txBox="1">
              <a:spLocks noChangeArrowheads="1"/>
            </p:cNvSpPr>
            <p:nvPr/>
          </p:nvSpPr>
          <p:spPr bwMode="auto">
            <a:xfrm>
              <a:off x="3716" y="1480"/>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5</a:t>
              </a:r>
            </a:p>
          </p:txBody>
        </p:sp>
      </p:grpSp>
      <p:sp>
        <p:nvSpPr>
          <p:cNvPr id="349309" name="Oval 125"/>
          <p:cNvSpPr>
            <a:spLocks noChangeArrowheads="1"/>
          </p:cNvSpPr>
          <p:nvPr/>
        </p:nvSpPr>
        <p:spPr bwMode="auto">
          <a:xfrm>
            <a:off x="5468938" y="152558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15</a:t>
            </a:r>
          </a:p>
        </p:txBody>
      </p:sp>
      <p:sp>
        <p:nvSpPr>
          <p:cNvPr id="349310" name="Oval 126"/>
          <p:cNvSpPr>
            <a:spLocks noChangeArrowheads="1"/>
          </p:cNvSpPr>
          <p:nvPr/>
        </p:nvSpPr>
        <p:spPr bwMode="auto">
          <a:xfrm>
            <a:off x="5038725" y="154146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16</a:t>
            </a:r>
          </a:p>
        </p:txBody>
      </p:sp>
      <p:sp>
        <p:nvSpPr>
          <p:cNvPr id="349316" name="Oval 132"/>
          <p:cNvSpPr>
            <a:spLocks noChangeArrowheads="1"/>
          </p:cNvSpPr>
          <p:nvPr/>
        </p:nvSpPr>
        <p:spPr bwMode="auto">
          <a:xfrm>
            <a:off x="1012825" y="466725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a:t>
            </a:r>
          </a:p>
        </p:txBody>
      </p:sp>
      <p:sp>
        <p:nvSpPr>
          <p:cNvPr id="349317" name="Oval 133"/>
          <p:cNvSpPr>
            <a:spLocks noChangeArrowheads="1"/>
          </p:cNvSpPr>
          <p:nvPr/>
        </p:nvSpPr>
        <p:spPr bwMode="auto">
          <a:xfrm>
            <a:off x="1012825" y="50911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2</a:t>
            </a:r>
          </a:p>
        </p:txBody>
      </p:sp>
      <p:sp>
        <p:nvSpPr>
          <p:cNvPr id="349318" name="Oval 134"/>
          <p:cNvSpPr>
            <a:spLocks noChangeArrowheads="1"/>
          </p:cNvSpPr>
          <p:nvPr/>
        </p:nvSpPr>
        <p:spPr bwMode="auto">
          <a:xfrm>
            <a:off x="1008063" y="55149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3</a:t>
            </a:r>
          </a:p>
        </p:txBody>
      </p:sp>
      <p:sp>
        <p:nvSpPr>
          <p:cNvPr id="349319" name="Oval 135"/>
          <p:cNvSpPr>
            <a:spLocks noChangeArrowheads="1"/>
          </p:cNvSpPr>
          <p:nvPr/>
        </p:nvSpPr>
        <p:spPr bwMode="auto">
          <a:xfrm>
            <a:off x="1443038" y="55149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4</a:t>
            </a:r>
          </a:p>
        </p:txBody>
      </p:sp>
      <p:sp>
        <p:nvSpPr>
          <p:cNvPr id="349320" name="Oval 136"/>
          <p:cNvSpPr>
            <a:spLocks noChangeArrowheads="1"/>
          </p:cNvSpPr>
          <p:nvPr/>
        </p:nvSpPr>
        <p:spPr bwMode="auto">
          <a:xfrm>
            <a:off x="1938338" y="55149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5</a:t>
            </a:r>
          </a:p>
        </p:txBody>
      </p:sp>
      <p:sp>
        <p:nvSpPr>
          <p:cNvPr id="349321" name="Oval 137"/>
          <p:cNvSpPr>
            <a:spLocks noChangeArrowheads="1"/>
          </p:cNvSpPr>
          <p:nvPr/>
        </p:nvSpPr>
        <p:spPr bwMode="auto">
          <a:xfrm>
            <a:off x="2393950" y="55149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6</a:t>
            </a:r>
          </a:p>
        </p:txBody>
      </p:sp>
      <p:sp>
        <p:nvSpPr>
          <p:cNvPr id="349322" name="Oval 138"/>
          <p:cNvSpPr>
            <a:spLocks noChangeArrowheads="1"/>
          </p:cNvSpPr>
          <p:nvPr/>
        </p:nvSpPr>
        <p:spPr bwMode="auto">
          <a:xfrm>
            <a:off x="2398713" y="507206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7</a:t>
            </a:r>
          </a:p>
        </p:txBody>
      </p:sp>
      <p:sp>
        <p:nvSpPr>
          <p:cNvPr id="349323" name="Oval 139"/>
          <p:cNvSpPr>
            <a:spLocks noChangeArrowheads="1"/>
          </p:cNvSpPr>
          <p:nvPr/>
        </p:nvSpPr>
        <p:spPr bwMode="auto">
          <a:xfrm>
            <a:off x="2840038" y="507206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8</a:t>
            </a:r>
          </a:p>
        </p:txBody>
      </p:sp>
      <p:sp>
        <p:nvSpPr>
          <p:cNvPr id="349324" name="Oval 140"/>
          <p:cNvSpPr>
            <a:spLocks noChangeArrowheads="1"/>
          </p:cNvSpPr>
          <p:nvPr/>
        </p:nvSpPr>
        <p:spPr bwMode="auto">
          <a:xfrm>
            <a:off x="2840038" y="46672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9</a:t>
            </a:r>
          </a:p>
        </p:txBody>
      </p:sp>
      <p:sp>
        <p:nvSpPr>
          <p:cNvPr id="349325" name="Oval 141"/>
          <p:cNvSpPr>
            <a:spLocks noChangeArrowheads="1"/>
          </p:cNvSpPr>
          <p:nvPr/>
        </p:nvSpPr>
        <p:spPr bwMode="auto">
          <a:xfrm>
            <a:off x="2840038" y="42449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10</a:t>
            </a:r>
          </a:p>
        </p:txBody>
      </p:sp>
      <p:sp>
        <p:nvSpPr>
          <p:cNvPr id="349326" name="Oval 142"/>
          <p:cNvSpPr>
            <a:spLocks noChangeArrowheads="1"/>
          </p:cNvSpPr>
          <p:nvPr/>
        </p:nvSpPr>
        <p:spPr bwMode="auto">
          <a:xfrm>
            <a:off x="2840038" y="381000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11</a:t>
            </a:r>
          </a:p>
        </p:txBody>
      </p:sp>
      <p:sp>
        <p:nvSpPr>
          <p:cNvPr id="349327" name="Oval 143"/>
          <p:cNvSpPr>
            <a:spLocks noChangeArrowheads="1"/>
          </p:cNvSpPr>
          <p:nvPr/>
        </p:nvSpPr>
        <p:spPr bwMode="auto">
          <a:xfrm>
            <a:off x="2363788" y="381000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12</a:t>
            </a:r>
          </a:p>
        </p:txBody>
      </p:sp>
      <p:sp>
        <p:nvSpPr>
          <p:cNvPr id="349328" name="Oval 144"/>
          <p:cNvSpPr>
            <a:spLocks noChangeArrowheads="1"/>
          </p:cNvSpPr>
          <p:nvPr/>
        </p:nvSpPr>
        <p:spPr bwMode="auto">
          <a:xfrm>
            <a:off x="1927225" y="381000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13</a:t>
            </a:r>
          </a:p>
        </p:txBody>
      </p:sp>
      <p:sp>
        <p:nvSpPr>
          <p:cNvPr id="349329" name="Oval 145"/>
          <p:cNvSpPr>
            <a:spLocks noChangeArrowheads="1"/>
          </p:cNvSpPr>
          <p:nvPr/>
        </p:nvSpPr>
        <p:spPr bwMode="auto">
          <a:xfrm>
            <a:off x="1460500" y="381000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14</a:t>
            </a:r>
          </a:p>
        </p:txBody>
      </p:sp>
      <p:sp>
        <p:nvSpPr>
          <p:cNvPr id="349331" name="Oval 147"/>
          <p:cNvSpPr>
            <a:spLocks noChangeArrowheads="1"/>
          </p:cNvSpPr>
          <p:nvPr/>
        </p:nvSpPr>
        <p:spPr bwMode="auto">
          <a:xfrm>
            <a:off x="1466850" y="42275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15</a:t>
            </a:r>
          </a:p>
        </p:txBody>
      </p:sp>
      <p:sp>
        <p:nvSpPr>
          <p:cNvPr id="349332" name="Oval 148"/>
          <p:cNvSpPr>
            <a:spLocks noChangeArrowheads="1"/>
          </p:cNvSpPr>
          <p:nvPr/>
        </p:nvSpPr>
        <p:spPr bwMode="auto">
          <a:xfrm>
            <a:off x="1025525" y="4243388"/>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16</a:t>
            </a:r>
          </a:p>
        </p:txBody>
      </p:sp>
      <p:grpSp>
        <p:nvGrpSpPr>
          <p:cNvPr id="349360" name="Group 176"/>
          <p:cNvGrpSpPr>
            <a:grpSpLocks/>
          </p:cNvGrpSpPr>
          <p:nvPr/>
        </p:nvGrpSpPr>
        <p:grpSpPr bwMode="auto">
          <a:xfrm>
            <a:off x="1428750" y="4216400"/>
            <a:ext cx="1374775" cy="1244600"/>
            <a:chOff x="900" y="2656"/>
            <a:chExt cx="866" cy="784"/>
          </a:xfrm>
        </p:grpSpPr>
        <p:sp>
          <p:nvSpPr>
            <p:cNvPr id="349311" name="Text Box 127"/>
            <p:cNvSpPr txBox="1">
              <a:spLocks noChangeArrowheads="1"/>
            </p:cNvSpPr>
            <p:nvPr/>
          </p:nvSpPr>
          <p:spPr bwMode="auto">
            <a:xfrm>
              <a:off x="1478" y="2920"/>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9</a:t>
              </a:r>
            </a:p>
          </p:txBody>
        </p:sp>
        <p:sp>
          <p:nvSpPr>
            <p:cNvPr id="349312" name="Text Box 128"/>
            <p:cNvSpPr txBox="1">
              <a:spLocks noChangeArrowheads="1"/>
            </p:cNvSpPr>
            <p:nvPr/>
          </p:nvSpPr>
          <p:spPr bwMode="auto">
            <a:xfrm>
              <a:off x="902" y="2920"/>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6</a:t>
              </a:r>
            </a:p>
          </p:txBody>
        </p:sp>
        <p:sp>
          <p:nvSpPr>
            <p:cNvPr id="349313" name="Text Box 129"/>
            <p:cNvSpPr txBox="1">
              <a:spLocks noChangeArrowheads="1"/>
            </p:cNvSpPr>
            <p:nvPr/>
          </p:nvSpPr>
          <p:spPr bwMode="auto">
            <a:xfrm>
              <a:off x="1190" y="2920"/>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2</a:t>
              </a:r>
            </a:p>
          </p:txBody>
        </p:sp>
        <p:sp>
          <p:nvSpPr>
            <p:cNvPr id="349314" name="Text Box 130"/>
            <p:cNvSpPr txBox="1">
              <a:spLocks noChangeArrowheads="1"/>
            </p:cNvSpPr>
            <p:nvPr/>
          </p:nvSpPr>
          <p:spPr bwMode="auto">
            <a:xfrm>
              <a:off x="1478" y="2656"/>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10</a:t>
              </a:r>
            </a:p>
          </p:txBody>
        </p:sp>
        <p:sp>
          <p:nvSpPr>
            <p:cNvPr id="349315" name="Text Box 131"/>
            <p:cNvSpPr txBox="1">
              <a:spLocks noChangeArrowheads="1"/>
            </p:cNvSpPr>
            <p:nvPr/>
          </p:nvSpPr>
          <p:spPr bwMode="auto">
            <a:xfrm>
              <a:off x="1190" y="2656"/>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a:t>
              </a:r>
            </a:p>
          </p:txBody>
        </p:sp>
        <p:sp>
          <p:nvSpPr>
            <p:cNvPr id="349330" name="Text Box 146"/>
            <p:cNvSpPr txBox="1">
              <a:spLocks noChangeArrowheads="1"/>
            </p:cNvSpPr>
            <p:nvPr/>
          </p:nvSpPr>
          <p:spPr bwMode="auto">
            <a:xfrm>
              <a:off x="1188" y="318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5</a:t>
              </a:r>
            </a:p>
          </p:txBody>
        </p:sp>
        <p:sp>
          <p:nvSpPr>
            <p:cNvPr id="349333" name="Text Box 149"/>
            <p:cNvSpPr txBox="1">
              <a:spLocks noChangeArrowheads="1"/>
            </p:cNvSpPr>
            <p:nvPr/>
          </p:nvSpPr>
          <p:spPr bwMode="auto">
            <a:xfrm>
              <a:off x="900" y="318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4</a:t>
              </a:r>
            </a:p>
          </p:txBody>
        </p:sp>
      </p:grpSp>
      <p:sp>
        <p:nvSpPr>
          <p:cNvPr id="349339" name="Oval 155"/>
          <p:cNvSpPr>
            <a:spLocks noChangeArrowheads="1"/>
          </p:cNvSpPr>
          <p:nvPr/>
        </p:nvSpPr>
        <p:spPr bwMode="auto">
          <a:xfrm>
            <a:off x="5081588" y="461645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a:t>
            </a:r>
          </a:p>
        </p:txBody>
      </p:sp>
      <p:sp>
        <p:nvSpPr>
          <p:cNvPr id="349340" name="Oval 156"/>
          <p:cNvSpPr>
            <a:spLocks noChangeArrowheads="1"/>
          </p:cNvSpPr>
          <p:nvPr/>
        </p:nvSpPr>
        <p:spPr bwMode="auto">
          <a:xfrm>
            <a:off x="5081588" y="50403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2</a:t>
            </a:r>
          </a:p>
        </p:txBody>
      </p:sp>
      <p:sp>
        <p:nvSpPr>
          <p:cNvPr id="349341" name="Oval 157"/>
          <p:cNvSpPr>
            <a:spLocks noChangeArrowheads="1"/>
          </p:cNvSpPr>
          <p:nvPr/>
        </p:nvSpPr>
        <p:spPr bwMode="auto">
          <a:xfrm>
            <a:off x="5081588" y="54641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3</a:t>
            </a:r>
          </a:p>
        </p:txBody>
      </p:sp>
      <p:sp>
        <p:nvSpPr>
          <p:cNvPr id="349342" name="Oval 158"/>
          <p:cNvSpPr>
            <a:spLocks noChangeArrowheads="1"/>
          </p:cNvSpPr>
          <p:nvPr/>
        </p:nvSpPr>
        <p:spPr bwMode="auto">
          <a:xfrm>
            <a:off x="5516563" y="54641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4</a:t>
            </a:r>
          </a:p>
        </p:txBody>
      </p:sp>
      <p:sp>
        <p:nvSpPr>
          <p:cNvPr id="349343" name="Oval 159"/>
          <p:cNvSpPr>
            <a:spLocks noChangeArrowheads="1"/>
          </p:cNvSpPr>
          <p:nvPr/>
        </p:nvSpPr>
        <p:spPr bwMode="auto">
          <a:xfrm>
            <a:off x="6011863" y="54641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5</a:t>
            </a:r>
          </a:p>
        </p:txBody>
      </p:sp>
      <p:sp>
        <p:nvSpPr>
          <p:cNvPr id="349344" name="Oval 160"/>
          <p:cNvSpPr>
            <a:spLocks noChangeArrowheads="1"/>
          </p:cNvSpPr>
          <p:nvPr/>
        </p:nvSpPr>
        <p:spPr bwMode="auto">
          <a:xfrm>
            <a:off x="6467475" y="54641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6</a:t>
            </a:r>
          </a:p>
        </p:txBody>
      </p:sp>
      <p:sp>
        <p:nvSpPr>
          <p:cNvPr id="349345" name="Oval 161"/>
          <p:cNvSpPr>
            <a:spLocks noChangeArrowheads="1"/>
          </p:cNvSpPr>
          <p:nvPr/>
        </p:nvSpPr>
        <p:spPr bwMode="auto">
          <a:xfrm>
            <a:off x="6911975" y="54641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7</a:t>
            </a:r>
          </a:p>
        </p:txBody>
      </p:sp>
      <p:sp>
        <p:nvSpPr>
          <p:cNvPr id="349346" name="Oval 162"/>
          <p:cNvSpPr>
            <a:spLocks noChangeArrowheads="1"/>
          </p:cNvSpPr>
          <p:nvPr/>
        </p:nvSpPr>
        <p:spPr bwMode="auto">
          <a:xfrm>
            <a:off x="6911975" y="5037138"/>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8</a:t>
            </a:r>
          </a:p>
        </p:txBody>
      </p:sp>
      <p:sp>
        <p:nvSpPr>
          <p:cNvPr id="349347" name="Oval 163"/>
          <p:cNvSpPr>
            <a:spLocks noChangeArrowheads="1"/>
          </p:cNvSpPr>
          <p:nvPr/>
        </p:nvSpPr>
        <p:spPr bwMode="auto">
          <a:xfrm>
            <a:off x="6911975" y="4611688"/>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9</a:t>
            </a:r>
          </a:p>
        </p:txBody>
      </p:sp>
      <p:sp>
        <p:nvSpPr>
          <p:cNvPr id="349348" name="Oval 164"/>
          <p:cNvSpPr>
            <a:spLocks noChangeArrowheads="1"/>
          </p:cNvSpPr>
          <p:nvPr/>
        </p:nvSpPr>
        <p:spPr bwMode="auto">
          <a:xfrm>
            <a:off x="6911975" y="418465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10</a:t>
            </a:r>
          </a:p>
        </p:txBody>
      </p:sp>
      <p:sp>
        <p:nvSpPr>
          <p:cNvPr id="349349" name="Oval 165"/>
          <p:cNvSpPr>
            <a:spLocks noChangeArrowheads="1"/>
          </p:cNvSpPr>
          <p:nvPr/>
        </p:nvSpPr>
        <p:spPr bwMode="auto">
          <a:xfrm>
            <a:off x="6911975" y="375920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11</a:t>
            </a:r>
          </a:p>
        </p:txBody>
      </p:sp>
      <p:sp>
        <p:nvSpPr>
          <p:cNvPr id="349350" name="Oval 166"/>
          <p:cNvSpPr>
            <a:spLocks noChangeArrowheads="1"/>
          </p:cNvSpPr>
          <p:nvPr/>
        </p:nvSpPr>
        <p:spPr bwMode="auto">
          <a:xfrm>
            <a:off x="6437313" y="375920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12</a:t>
            </a:r>
          </a:p>
        </p:txBody>
      </p:sp>
      <p:sp>
        <p:nvSpPr>
          <p:cNvPr id="349351" name="Oval 167"/>
          <p:cNvSpPr>
            <a:spLocks noChangeArrowheads="1"/>
          </p:cNvSpPr>
          <p:nvPr/>
        </p:nvSpPr>
        <p:spPr bwMode="auto">
          <a:xfrm>
            <a:off x="6000750" y="375920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13</a:t>
            </a:r>
          </a:p>
        </p:txBody>
      </p:sp>
      <p:sp>
        <p:nvSpPr>
          <p:cNvPr id="349352" name="Oval 168"/>
          <p:cNvSpPr>
            <a:spLocks noChangeArrowheads="1"/>
          </p:cNvSpPr>
          <p:nvPr/>
        </p:nvSpPr>
        <p:spPr bwMode="auto">
          <a:xfrm>
            <a:off x="5534025" y="3759200"/>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14</a:t>
            </a:r>
          </a:p>
        </p:txBody>
      </p:sp>
      <p:sp>
        <p:nvSpPr>
          <p:cNvPr id="349354" name="Oval 170"/>
          <p:cNvSpPr>
            <a:spLocks noChangeArrowheads="1"/>
          </p:cNvSpPr>
          <p:nvPr/>
        </p:nvSpPr>
        <p:spPr bwMode="auto">
          <a:xfrm>
            <a:off x="5540375" y="41767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15</a:t>
            </a:r>
          </a:p>
        </p:txBody>
      </p:sp>
      <p:sp>
        <p:nvSpPr>
          <p:cNvPr id="349355" name="Oval 171"/>
          <p:cNvSpPr>
            <a:spLocks noChangeArrowheads="1"/>
          </p:cNvSpPr>
          <p:nvPr/>
        </p:nvSpPr>
        <p:spPr bwMode="auto">
          <a:xfrm>
            <a:off x="5081588" y="419258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16</a:t>
            </a:r>
          </a:p>
        </p:txBody>
      </p:sp>
      <p:grpSp>
        <p:nvGrpSpPr>
          <p:cNvPr id="349361" name="Group 177"/>
          <p:cNvGrpSpPr>
            <a:grpSpLocks/>
          </p:cNvGrpSpPr>
          <p:nvPr/>
        </p:nvGrpSpPr>
        <p:grpSpPr bwMode="auto">
          <a:xfrm>
            <a:off x="5505450" y="4187825"/>
            <a:ext cx="1371600" cy="1228725"/>
            <a:chOff x="3468" y="2638"/>
            <a:chExt cx="864" cy="774"/>
          </a:xfrm>
        </p:grpSpPr>
        <p:sp>
          <p:nvSpPr>
            <p:cNvPr id="349334" name="Text Box 150"/>
            <p:cNvSpPr txBox="1">
              <a:spLocks noChangeArrowheads="1"/>
            </p:cNvSpPr>
            <p:nvPr/>
          </p:nvSpPr>
          <p:spPr bwMode="auto">
            <a:xfrm>
              <a:off x="4044" y="290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9</a:t>
              </a:r>
            </a:p>
          </p:txBody>
        </p:sp>
        <p:sp>
          <p:nvSpPr>
            <p:cNvPr id="349335" name="Text Box 151"/>
            <p:cNvSpPr txBox="1">
              <a:spLocks noChangeArrowheads="1"/>
            </p:cNvSpPr>
            <p:nvPr/>
          </p:nvSpPr>
          <p:spPr bwMode="auto">
            <a:xfrm>
              <a:off x="3468" y="290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6</a:t>
              </a:r>
            </a:p>
          </p:txBody>
        </p:sp>
        <p:sp>
          <p:nvSpPr>
            <p:cNvPr id="349336" name="Text Box 152"/>
            <p:cNvSpPr txBox="1">
              <a:spLocks noChangeArrowheads="1"/>
            </p:cNvSpPr>
            <p:nvPr/>
          </p:nvSpPr>
          <p:spPr bwMode="auto">
            <a:xfrm>
              <a:off x="3756" y="290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2</a:t>
              </a:r>
            </a:p>
          </p:txBody>
        </p:sp>
        <p:sp>
          <p:nvSpPr>
            <p:cNvPr id="349337" name="Text Box 153"/>
            <p:cNvSpPr txBox="1">
              <a:spLocks noChangeArrowheads="1"/>
            </p:cNvSpPr>
            <p:nvPr/>
          </p:nvSpPr>
          <p:spPr bwMode="auto">
            <a:xfrm>
              <a:off x="4044" y="263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10</a:t>
              </a:r>
            </a:p>
          </p:txBody>
        </p:sp>
        <p:sp>
          <p:nvSpPr>
            <p:cNvPr id="349338" name="Text Box 154"/>
            <p:cNvSpPr txBox="1">
              <a:spLocks noChangeArrowheads="1"/>
            </p:cNvSpPr>
            <p:nvPr/>
          </p:nvSpPr>
          <p:spPr bwMode="auto">
            <a:xfrm>
              <a:off x="3756" y="263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a:t>
              </a:r>
            </a:p>
          </p:txBody>
        </p:sp>
        <p:sp>
          <p:nvSpPr>
            <p:cNvPr id="349353" name="Text Box 169"/>
            <p:cNvSpPr txBox="1">
              <a:spLocks noChangeArrowheads="1"/>
            </p:cNvSpPr>
            <p:nvPr/>
          </p:nvSpPr>
          <p:spPr bwMode="auto">
            <a:xfrm>
              <a:off x="3756" y="315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5</a:t>
              </a:r>
            </a:p>
          </p:txBody>
        </p:sp>
        <p:sp>
          <p:nvSpPr>
            <p:cNvPr id="349356" name="Text Box 172"/>
            <p:cNvSpPr txBox="1">
              <a:spLocks noChangeArrowheads="1"/>
            </p:cNvSpPr>
            <p:nvPr/>
          </p:nvSpPr>
          <p:spPr bwMode="auto">
            <a:xfrm>
              <a:off x="3468" y="315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4</a:t>
              </a:r>
            </a:p>
          </p:txBody>
        </p:sp>
        <p:sp>
          <p:nvSpPr>
            <p:cNvPr id="349357" name="Text Box 173"/>
            <p:cNvSpPr txBox="1">
              <a:spLocks noChangeArrowheads="1"/>
            </p:cNvSpPr>
            <p:nvPr/>
          </p:nvSpPr>
          <p:spPr bwMode="auto">
            <a:xfrm>
              <a:off x="4044" y="315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8</a:t>
              </a:r>
            </a:p>
          </p:txBody>
        </p:sp>
      </p:grpSp>
    </p:spTree>
    <p:extLst>
      <p:ext uri="{BB962C8B-B14F-4D97-AF65-F5344CB8AC3E}">
        <p14:creationId xmlns:p14="http://schemas.microsoft.com/office/powerpoint/2010/main" val="3751932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9284"/>
                                        </p:tgtEl>
                                        <p:attrNameLst>
                                          <p:attrName>style.visibility</p:attrName>
                                        </p:attrNameLst>
                                      </p:cBhvr>
                                      <p:to>
                                        <p:strVal val="visible"/>
                                      </p:to>
                                    </p:set>
                                    <p:anim calcmode="lin" valueType="num">
                                      <p:cBhvr additive="base">
                                        <p:cTn id="7" dur="500" fill="hold"/>
                                        <p:tgtEl>
                                          <p:spTgt spid="349284"/>
                                        </p:tgtEl>
                                        <p:attrNameLst>
                                          <p:attrName>ppt_x</p:attrName>
                                        </p:attrNameLst>
                                      </p:cBhvr>
                                      <p:tavLst>
                                        <p:tav tm="0">
                                          <p:val>
                                            <p:strVal val="0-#ppt_w/2"/>
                                          </p:val>
                                        </p:tav>
                                        <p:tav tm="100000">
                                          <p:val>
                                            <p:strVal val="#ppt_x"/>
                                          </p:val>
                                        </p:tav>
                                      </p:tavLst>
                                    </p:anim>
                                    <p:anim calcmode="lin" valueType="num">
                                      <p:cBhvr additive="base">
                                        <p:cTn id="8" dur="500" fill="hold"/>
                                        <p:tgtEl>
                                          <p:spTgt spid="3492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49358"/>
                                        </p:tgtEl>
                                        <p:attrNameLst>
                                          <p:attrName>style.visibility</p:attrName>
                                        </p:attrNameLst>
                                      </p:cBhvr>
                                      <p:to>
                                        <p:strVal val="visible"/>
                                      </p:to>
                                    </p:set>
                                    <p:animEffect transition="in" filter="dissolve">
                                      <p:cBhvr>
                                        <p:cTn id="13" dur="500"/>
                                        <p:tgtEl>
                                          <p:spTgt spid="34935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49220"/>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grpId="0" nodeType="afterEffect">
                                  <p:stCondLst>
                                    <p:cond delay="100"/>
                                  </p:stCondLst>
                                  <p:childTnLst>
                                    <p:set>
                                      <p:cBhvr>
                                        <p:cTn id="20" dur="1" fill="hold">
                                          <p:stCondLst>
                                            <p:cond delay="0"/>
                                          </p:stCondLst>
                                        </p:cTn>
                                        <p:tgtEl>
                                          <p:spTgt spid="349221"/>
                                        </p:tgtEl>
                                        <p:attrNameLst>
                                          <p:attrName>style.visibility</p:attrName>
                                        </p:attrNameLst>
                                      </p:cBhvr>
                                      <p:to>
                                        <p:strVal val="visible"/>
                                      </p:to>
                                    </p:set>
                                  </p:childTnLst>
                                </p:cTn>
                              </p:par>
                            </p:childTnLst>
                          </p:cTn>
                        </p:par>
                        <p:par>
                          <p:cTn id="21" fill="hold" nodeType="afterGroup">
                            <p:stCondLst>
                              <p:cond delay="100"/>
                            </p:stCondLst>
                            <p:childTnLst>
                              <p:par>
                                <p:cTn id="22" presetID="1" presetClass="entr" presetSubtype="0" fill="hold" grpId="0" nodeType="afterEffect">
                                  <p:stCondLst>
                                    <p:cond delay="100"/>
                                  </p:stCondLst>
                                  <p:childTnLst>
                                    <p:set>
                                      <p:cBhvr>
                                        <p:cTn id="23" dur="1" fill="hold">
                                          <p:stCondLst>
                                            <p:cond delay="0"/>
                                          </p:stCondLst>
                                        </p:cTn>
                                        <p:tgtEl>
                                          <p:spTgt spid="349222"/>
                                        </p:tgtEl>
                                        <p:attrNameLst>
                                          <p:attrName>style.visibility</p:attrName>
                                        </p:attrNameLst>
                                      </p:cBhvr>
                                      <p:to>
                                        <p:strVal val="visible"/>
                                      </p:to>
                                    </p:set>
                                  </p:childTnLst>
                                </p:cTn>
                              </p:par>
                            </p:childTnLst>
                          </p:cTn>
                        </p:par>
                        <p:par>
                          <p:cTn id="24" fill="hold" nodeType="afterGroup">
                            <p:stCondLst>
                              <p:cond delay="200"/>
                            </p:stCondLst>
                            <p:childTnLst>
                              <p:par>
                                <p:cTn id="25" presetID="1" presetClass="entr" presetSubtype="0" fill="hold" grpId="0" nodeType="afterEffect">
                                  <p:stCondLst>
                                    <p:cond delay="100"/>
                                  </p:stCondLst>
                                  <p:childTnLst>
                                    <p:set>
                                      <p:cBhvr>
                                        <p:cTn id="26" dur="1" fill="hold">
                                          <p:stCondLst>
                                            <p:cond delay="0"/>
                                          </p:stCondLst>
                                        </p:cTn>
                                        <p:tgtEl>
                                          <p:spTgt spid="349223"/>
                                        </p:tgtEl>
                                        <p:attrNameLst>
                                          <p:attrName>style.visibility</p:attrName>
                                        </p:attrNameLst>
                                      </p:cBhvr>
                                      <p:to>
                                        <p:strVal val="visible"/>
                                      </p:to>
                                    </p:set>
                                  </p:childTnLst>
                                </p:cTn>
                              </p:par>
                            </p:childTnLst>
                          </p:cTn>
                        </p:par>
                        <p:par>
                          <p:cTn id="27" fill="hold" nodeType="afterGroup">
                            <p:stCondLst>
                              <p:cond delay="300"/>
                            </p:stCondLst>
                            <p:childTnLst>
                              <p:par>
                                <p:cTn id="28" presetID="1" presetClass="entr" presetSubtype="0" fill="hold" grpId="0" nodeType="afterEffect">
                                  <p:stCondLst>
                                    <p:cond delay="100"/>
                                  </p:stCondLst>
                                  <p:childTnLst>
                                    <p:set>
                                      <p:cBhvr>
                                        <p:cTn id="29" dur="1" fill="hold">
                                          <p:stCondLst>
                                            <p:cond delay="0"/>
                                          </p:stCondLst>
                                        </p:cTn>
                                        <p:tgtEl>
                                          <p:spTgt spid="349224"/>
                                        </p:tgtEl>
                                        <p:attrNameLst>
                                          <p:attrName>style.visibility</p:attrName>
                                        </p:attrNameLst>
                                      </p:cBhvr>
                                      <p:to>
                                        <p:strVal val="visible"/>
                                      </p:to>
                                    </p:set>
                                  </p:childTnLst>
                                </p:cTn>
                              </p:par>
                            </p:childTnLst>
                          </p:cTn>
                        </p:par>
                        <p:par>
                          <p:cTn id="30" fill="hold" nodeType="afterGroup">
                            <p:stCondLst>
                              <p:cond delay="400"/>
                            </p:stCondLst>
                            <p:childTnLst>
                              <p:par>
                                <p:cTn id="31" presetID="1" presetClass="entr" presetSubtype="0" fill="hold" grpId="0" nodeType="afterEffect">
                                  <p:stCondLst>
                                    <p:cond delay="100"/>
                                  </p:stCondLst>
                                  <p:childTnLst>
                                    <p:set>
                                      <p:cBhvr>
                                        <p:cTn id="32" dur="1" fill="hold">
                                          <p:stCondLst>
                                            <p:cond delay="0"/>
                                          </p:stCondLst>
                                        </p:cTn>
                                        <p:tgtEl>
                                          <p:spTgt spid="349225"/>
                                        </p:tgtEl>
                                        <p:attrNameLst>
                                          <p:attrName>style.visibility</p:attrName>
                                        </p:attrNameLst>
                                      </p:cBhvr>
                                      <p:to>
                                        <p:strVal val="visible"/>
                                      </p:to>
                                    </p:set>
                                  </p:childTnLst>
                                </p:cTn>
                              </p:par>
                            </p:childTnLst>
                          </p:cTn>
                        </p:par>
                        <p:par>
                          <p:cTn id="33" fill="hold" nodeType="afterGroup">
                            <p:stCondLst>
                              <p:cond delay="500"/>
                            </p:stCondLst>
                            <p:childTnLst>
                              <p:par>
                                <p:cTn id="34" presetID="1" presetClass="entr" presetSubtype="0" fill="hold" grpId="0" nodeType="afterEffect">
                                  <p:stCondLst>
                                    <p:cond delay="100"/>
                                  </p:stCondLst>
                                  <p:childTnLst>
                                    <p:set>
                                      <p:cBhvr>
                                        <p:cTn id="35" dur="1" fill="hold">
                                          <p:stCondLst>
                                            <p:cond delay="0"/>
                                          </p:stCondLst>
                                        </p:cTn>
                                        <p:tgtEl>
                                          <p:spTgt spid="349226"/>
                                        </p:tgtEl>
                                        <p:attrNameLst>
                                          <p:attrName>style.visibility</p:attrName>
                                        </p:attrNameLst>
                                      </p:cBhvr>
                                      <p:to>
                                        <p:strVal val="visible"/>
                                      </p:to>
                                    </p:set>
                                  </p:childTnLst>
                                </p:cTn>
                              </p:par>
                            </p:childTnLst>
                          </p:cTn>
                        </p:par>
                        <p:par>
                          <p:cTn id="36" fill="hold" nodeType="afterGroup">
                            <p:stCondLst>
                              <p:cond delay="600"/>
                            </p:stCondLst>
                            <p:childTnLst>
                              <p:par>
                                <p:cTn id="37" presetID="1" presetClass="entr" presetSubtype="0" fill="hold" grpId="0" nodeType="afterEffect">
                                  <p:stCondLst>
                                    <p:cond delay="100"/>
                                  </p:stCondLst>
                                  <p:childTnLst>
                                    <p:set>
                                      <p:cBhvr>
                                        <p:cTn id="38" dur="1" fill="hold">
                                          <p:stCondLst>
                                            <p:cond delay="0"/>
                                          </p:stCondLst>
                                        </p:cTn>
                                        <p:tgtEl>
                                          <p:spTgt spid="349227"/>
                                        </p:tgtEl>
                                        <p:attrNameLst>
                                          <p:attrName>style.visibility</p:attrName>
                                        </p:attrNameLst>
                                      </p:cBhvr>
                                      <p:to>
                                        <p:strVal val="visible"/>
                                      </p:to>
                                    </p:set>
                                  </p:childTnLst>
                                </p:cTn>
                              </p:par>
                            </p:childTnLst>
                          </p:cTn>
                        </p:par>
                        <p:par>
                          <p:cTn id="39" fill="hold" nodeType="afterGroup">
                            <p:stCondLst>
                              <p:cond delay="700"/>
                            </p:stCondLst>
                            <p:childTnLst>
                              <p:par>
                                <p:cTn id="40" presetID="1" presetClass="entr" presetSubtype="0" fill="hold" grpId="0" nodeType="afterEffect">
                                  <p:stCondLst>
                                    <p:cond delay="100"/>
                                  </p:stCondLst>
                                  <p:childTnLst>
                                    <p:set>
                                      <p:cBhvr>
                                        <p:cTn id="41" dur="1" fill="hold">
                                          <p:stCondLst>
                                            <p:cond delay="0"/>
                                          </p:stCondLst>
                                        </p:cTn>
                                        <p:tgtEl>
                                          <p:spTgt spid="349228"/>
                                        </p:tgtEl>
                                        <p:attrNameLst>
                                          <p:attrName>style.visibility</p:attrName>
                                        </p:attrNameLst>
                                      </p:cBhvr>
                                      <p:to>
                                        <p:strVal val="visible"/>
                                      </p:to>
                                    </p:set>
                                  </p:childTnLst>
                                </p:cTn>
                              </p:par>
                            </p:childTnLst>
                          </p:cTn>
                        </p:par>
                        <p:par>
                          <p:cTn id="42" fill="hold" nodeType="afterGroup">
                            <p:stCondLst>
                              <p:cond delay="800"/>
                            </p:stCondLst>
                            <p:childTnLst>
                              <p:par>
                                <p:cTn id="43" presetID="1" presetClass="entr" presetSubtype="0" fill="hold" grpId="0" nodeType="afterEffect">
                                  <p:stCondLst>
                                    <p:cond delay="100"/>
                                  </p:stCondLst>
                                  <p:childTnLst>
                                    <p:set>
                                      <p:cBhvr>
                                        <p:cTn id="44" dur="1" fill="hold">
                                          <p:stCondLst>
                                            <p:cond delay="0"/>
                                          </p:stCondLst>
                                        </p:cTn>
                                        <p:tgtEl>
                                          <p:spTgt spid="349229"/>
                                        </p:tgtEl>
                                        <p:attrNameLst>
                                          <p:attrName>style.visibility</p:attrName>
                                        </p:attrNameLst>
                                      </p:cBhvr>
                                      <p:to>
                                        <p:strVal val="visible"/>
                                      </p:to>
                                    </p:set>
                                  </p:childTnLst>
                                </p:cTn>
                              </p:par>
                            </p:childTnLst>
                          </p:cTn>
                        </p:par>
                        <p:par>
                          <p:cTn id="45" fill="hold" nodeType="afterGroup">
                            <p:stCondLst>
                              <p:cond delay="900"/>
                            </p:stCondLst>
                            <p:childTnLst>
                              <p:par>
                                <p:cTn id="46" presetID="1" presetClass="entr" presetSubtype="0" fill="hold" grpId="0" nodeType="afterEffect">
                                  <p:stCondLst>
                                    <p:cond delay="100"/>
                                  </p:stCondLst>
                                  <p:childTnLst>
                                    <p:set>
                                      <p:cBhvr>
                                        <p:cTn id="47" dur="1" fill="hold">
                                          <p:stCondLst>
                                            <p:cond delay="0"/>
                                          </p:stCondLst>
                                        </p:cTn>
                                        <p:tgtEl>
                                          <p:spTgt spid="349230"/>
                                        </p:tgtEl>
                                        <p:attrNameLst>
                                          <p:attrName>style.visibility</p:attrName>
                                        </p:attrNameLst>
                                      </p:cBhvr>
                                      <p:to>
                                        <p:strVal val="visible"/>
                                      </p:to>
                                    </p:set>
                                  </p:childTnLst>
                                </p:cTn>
                              </p:par>
                            </p:childTnLst>
                          </p:cTn>
                        </p:par>
                        <p:par>
                          <p:cTn id="48" fill="hold" nodeType="afterGroup">
                            <p:stCondLst>
                              <p:cond delay="1000"/>
                            </p:stCondLst>
                            <p:childTnLst>
                              <p:par>
                                <p:cTn id="49" presetID="1" presetClass="entr" presetSubtype="0" fill="hold" grpId="0" nodeType="afterEffect">
                                  <p:stCondLst>
                                    <p:cond delay="100"/>
                                  </p:stCondLst>
                                  <p:childTnLst>
                                    <p:set>
                                      <p:cBhvr>
                                        <p:cTn id="50" dur="1" fill="hold">
                                          <p:stCondLst>
                                            <p:cond delay="0"/>
                                          </p:stCondLst>
                                        </p:cTn>
                                        <p:tgtEl>
                                          <p:spTgt spid="349231"/>
                                        </p:tgtEl>
                                        <p:attrNameLst>
                                          <p:attrName>style.visibility</p:attrName>
                                        </p:attrNameLst>
                                      </p:cBhvr>
                                      <p:to>
                                        <p:strVal val="visible"/>
                                      </p:to>
                                    </p:set>
                                  </p:childTnLst>
                                </p:cTn>
                              </p:par>
                            </p:childTnLst>
                          </p:cTn>
                        </p:par>
                        <p:par>
                          <p:cTn id="51" fill="hold" nodeType="afterGroup">
                            <p:stCondLst>
                              <p:cond delay="1100"/>
                            </p:stCondLst>
                            <p:childTnLst>
                              <p:par>
                                <p:cTn id="52" presetID="1" presetClass="entr" presetSubtype="0" fill="hold" grpId="0" nodeType="afterEffect">
                                  <p:stCondLst>
                                    <p:cond delay="100"/>
                                  </p:stCondLst>
                                  <p:childTnLst>
                                    <p:set>
                                      <p:cBhvr>
                                        <p:cTn id="53" dur="1" fill="hold">
                                          <p:stCondLst>
                                            <p:cond delay="0"/>
                                          </p:stCondLst>
                                        </p:cTn>
                                        <p:tgtEl>
                                          <p:spTgt spid="349232"/>
                                        </p:tgtEl>
                                        <p:attrNameLst>
                                          <p:attrName>style.visibility</p:attrName>
                                        </p:attrNameLst>
                                      </p:cBhvr>
                                      <p:to>
                                        <p:strVal val="visible"/>
                                      </p:to>
                                    </p:set>
                                  </p:childTnLst>
                                </p:cTn>
                              </p:par>
                            </p:childTnLst>
                          </p:cTn>
                        </p:par>
                        <p:par>
                          <p:cTn id="54" fill="hold" nodeType="afterGroup">
                            <p:stCondLst>
                              <p:cond delay="1200"/>
                            </p:stCondLst>
                            <p:childTnLst>
                              <p:par>
                                <p:cTn id="55" presetID="1" presetClass="entr" presetSubtype="0" fill="hold" grpId="0" nodeType="afterEffect">
                                  <p:stCondLst>
                                    <p:cond delay="100"/>
                                  </p:stCondLst>
                                  <p:childTnLst>
                                    <p:set>
                                      <p:cBhvr>
                                        <p:cTn id="56" dur="1" fill="hold">
                                          <p:stCondLst>
                                            <p:cond delay="0"/>
                                          </p:stCondLst>
                                        </p:cTn>
                                        <p:tgtEl>
                                          <p:spTgt spid="34923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xit" presetSubtype="0" fill="hold" grpId="1" nodeType="clickEffect">
                                  <p:stCondLst>
                                    <p:cond delay="0"/>
                                  </p:stCondLst>
                                  <p:childTnLst>
                                    <p:animEffect transition="out" filter="dissolve">
                                      <p:cBhvr>
                                        <p:cTn id="60" dur="500"/>
                                        <p:tgtEl>
                                          <p:spTgt spid="349221"/>
                                        </p:tgtEl>
                                      </p:cBhvr>
                                    </p:animEffect>
                                    <p:set>
                                      <p:cBhvr>
                                        <p:cTn id="61" dur="1" fill="hold">
                                          <p:stCondLst>
                                            <p:cond delay="499"/>
                                          </p:stCondLst>
                                        </p:cTn>
                                        <p:tgtEl>
                                          <p:spTgt spid="349221"/>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349233"/>
                                        </p:tgtEl>
                                      </p:cBhvr>
                                    </p:animEffect>
                                    <p:set>
                                      <p:cBhvr>
                                        <p:cTn id="64" dur="1" fill="hold">
                                          <p:stCondLst>
                                            <p:cond delay="499"/>
                                          </p:stCondLst>
                                        </p:cTn>
                                        <p:tgtEl>
                                          <p:spTgt spid="349233"/>
                                        </p:tgtEl>
                                        <p:attrNameLst>
                                          <p:attrName>style.visibility</p:attrName>
                                        </p:attrNameLst>
                                      </p:cBhvr>
                                      <p:to>
                                        <p:strVal val="hidden"/>
                                      </p:to>
                                    </p:set>
                                  </p:childTnLst>
                                </p:cTn>
                              </p:par>
                              <p:par>
                                <p:cTn id="65" presetID="9" presetClass="exit" presetSubtype="0" fill="hold" grpId="1" nodeType="withEffect">
                                  <p:stCondLst>
                                    <p:cond delay="0"/>
                                  </p:stCondLst>
                                  <p:childTnLst>
                                    <p:animEffect transition="out" filter="dissolve">
                                      <p:cBhvr>
                                        <p:cTn id="66" dur="500"/>
                                        <p:tgtEl>
                                          <p:spTgt spid="349231"/>
                                        </p:tgtEl>
                                      </p:cBhvr>
                                    </p:animEffect>
                                    <p:set>
                                      <p:cBhvr>
                                        <p:cTn id="67" dur="1" fill="hold">
                                          <p:stCondLst>
                                            <p:cond delay="499"/>
                                          </p:stCondLst>
                                        </p:cTn>
                                        <p:tgtEl>
                                          <p:spTgt spid="349231"/>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349228"/>
                                        </p:tgtEl>
                                      </p:cBhvr>
                                    </p:animEffect>
                                    <p:set>
                                      <p:cBhvr>
                                        <p:cTn id="70" dur="1" fill="hold">
                                          <p:stCondLst>
                                            <p:cond delay="499"/>
                                          </p:stCondLst>
                                        </p:cTn>
                                        <p:tgtEl>
                                          <p:spTgt spid="349228"/>
                                        </p:tgtEl>
                                        <p:attrNameLst>
                                          <p:attrName>style.visibility</p:attrName>
                                        </p:attrNameLst>
                                      </p:cBhvr>
                                      <p:to>
                                        <p:strVal val="hidden"/>
                                      </p:to>
                                    </p:set>
                                  </p:childTnLst>
                                </p:cTn>
                              </p:par>
                              <p:par>
                                <p:cTn id="71" presetID="9" presetClass="exit" presetSubtype="0" fill="hold" grpId="1" nodeType="withEffect">
                                  <p:stCondLst>
                                    <p:cond delay="0"/>
                                  </p:stCondLst>
                                  <p:childTnLst>
                                    <p:animEffect transition="out" filter="dissolve">
                                      <p:cBhvr>
                                        <p:cTn id="72" dur="500"/>
                                        <p:tgtEl>
                                          <p:spTgt spid="349225"/>
                                        </p:tgtEl>
                                      </p:cBhvr>
                                    </p:animEffect>
                                    <p:set>
                                      <p:cBhvr>
                                        <p:cTn id="73" dur="1" fill="hold">
                                          <p:stCondLst>
                                            <p:cond delay="499"/>
                                          </p:stCondLst>
                                        </p:cTn>
                                        <p:tgtEl>
                                          <p:spTgt spid="349225"/>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xit" presetSubtype="0" fill="hold" grpId="1" nodeType="clickEffect">
                                  <p:stCondLst>
                                    <p:cond delay="0"/>
                                  </p:stCondLst>
                                  <p:childTnLst>
                                    <p:animEffect transition="out" filter="dissolve">
                                      <p:cBhvr>
                                        <p:cTn id="77" dur="500"/>
                                        <p:tgtEl>
                                          <p:spTgt spid="349220"/>
                                        </p:tgtEl>
                                      </p:cBhvr>
                                    </p:animEffect>
                                    <p:set>
                                      <p:cBhvr>
                                        <p:cTn id="78" dur="1" fill="hold">
                                          <p:stCondLst>
                                            <p:cond delay="499"/>
                                          </p:stCondLst>
                                        </p:cTn>
                                        <p:tgtEl>
                                          <p:spTgt spid="349220"/>
                                        </p:tgtEl>
                                        <p:attrNameLst>
                                          <p:attrName>style.visibility</p:attrName>
                                        </p:attrNameLst>
                                      </p:cBhvr>
                                      <p:to>
                                        <p:strVal val="hidden"/>
                                      </p:to>
                                    </p:set>
                                  </p:childTnLst>
                                </p:cTn>
                              </p:par>
                              <p:par>
                                <p:cTn id="79" presetID="9" presetClass="exit" presetSubtype="0" fill="hold" grpId="1" nodeType="withEffect">
                                  <p:stCondLst>
                                    <p:cond delay="0"/>
                                  </p:stCondLst>
                                  <p:childTnLst>
                                    <p:animEffect transition="out" filter="dissolve">
                                      <p:cBhvr>
                                        <p:cTn id="80" dur="500"/>
                                        <p:tgtEl>
                                          <p:spTgt spid="349232"/>
                                        </p:tgtEl>
                                      </p:cBhvr>
                                    </p:animEffect>
                                    <p:set>
                                      <p:cBhvr>
                                        <p:cTn id="81" dur="1" fill="hold">
                                          <p:stCondLst>
                                            <p:cond delay="499"/>
                                          </p:stCondLst>
                                        </p:cTn>
                                        <p:tgtEl>
                                          <p:spTgt spid="349232"/>
                                        </p:tgtEl>
                                        <p:attrNameLst>
                                          <p:attrName>style.visibility</p:attrName>
                                        </p:attrNameLst>
                                      </p:cBhvr>
                                      <p:to>
                                        <p:strVal val="hidden"/>
                                      </p:to>
                                    </p:set>
                                  </p:childTnLst>
                                </p:cTn>
                              </p:par>
                              <p:par>
                                <p:cTn id="82" presetID="9" presetClass="exit" presetSubtype="0" fill="hold" grpId="1" nodeType="withEffect">
                                  <p:stCondLst>
                                    <p:cond delay="0"/>
                                  </p:stCondLst>
                                  <p:childTnLst>
                                    <p:animEffect transition="out" filter="dissolve">
                                      <p:cBhvr>
                                        <p:cTn id="83" dur="500"/>
                                        <p:tgtEl>
                                          <p:spTgt spid="349230"/>
                                        </p:tgtEl>
                                      </p:cBhvr>
                                    </p:animEffect>
                                    <p:set>
                                      <p:cBhvr>
                                        <p:cTn id="84" dur="1" fill="hold">
                                          <p:stCondLst>
                                            <p:cond delay="499"/>
                                          </p:stCondLst>
                                        </p:cTn>
                                        <p:tgtEl>
                                          <p:spTgt spid="349230"/>
                                        </p:tgtEl>
                                        <p:attrNameLst>
                                          <p:attrName>style.visibility</p:attrName>
                                        </p:attrNameLst>
                                      </p:cBhvr>
                                      <p:to>
                                        <p:strVal val="hidden"/>
                                      </p:to>
                                    </p:set>
                                  </p:childTnLst>
                                </p:cTn>
                              </p:par>
                              <p:par>
                                <p:cTn id="85" presetID="9" presetClass="exit" presetSubtype="0" fill="hold" grpId="1" nodeType="withEffect">
                                  <p:stCondLst>
                                    <p:cond delay="0"/>
                                  </p:stCondLst>
                                  <p:childTnLst>
                                    <p:animEffect transition="out" filter="dissolve">
                                      <p:cBhvr>
                                        <p:cTn id="86" dur="500"/>
                                        <p:tgtEl>
                                          <p:spTgt spid="349229"/>
                                        </p:tgtEl>
                                      </p:cBhvr>
                                    </p:animEffect>
                                    <p:set>
                                      <p:cBhvr>
                                        <p:cTn id="87" dur="1" fill="hold">
                                          <p:stCondLst>
                                            <p:cond delay="499"/>
                                          </p:stCondLst>
                                        </p:cTn>
                                        <p:tgtEl>
                                          <p:spTgt spid="349229"/>
                                        </p:tgtEl>
                                        <p:attrNameLst>
                                          <p:attrName>style.visibility</p:attrName>
                                        </p:attrNameLst>
                                      </p:cBhvr>
                                      <p:to>
                                        <p:strVal val="hidden"/>
                                      </p:to>
                                    </p:set>
                                  </p:childTnLst>
                                </p:cTn>
                              </p:par>
                              <p:par>
                                <p:cTn id="88" presetID="9" presetClass="exit" presetSubtype="0" fill="hold" grpId="1" nodeType="withEffect">
                                  <p:stCondLst>
                                    <p:cond delay="0"/>
                                  </p:stCondLst>
                                  <p:childTnLst>
                                    <p:animEffect transition="out" filter="dissolve">
                                      <p:cBhvr>
                                        <p:cTn id="89" dur="500"/>
                                        <p:tgtEl>
                                          <p:spTgt spid="349227"/>
                                        </p:tgtEl>
                                      </p:cBhvr>
                                    </p:animEffect>
                                    <p:set>
                                      <p:cBhvr>
                                        <p:cTn id="90" dur="1" fill="hold">
                                          <p:stCondLst>
                                            <p:cond delay="499"/>
                                          </p:stCondLst>
                                        </p:cTn>
                                        <p:tgtEl>
                                          <p:spTgt spid="349227"/>
                                        </p:tgtEl>
                                        <p:attrNameLst>
                                          <p:attrName>style.visibility</p:attrName>
                                        </p:attrNameLst>
                                      </p:cBhvr>
                                      <p:to>
                                        <p:strVal val="hidden"/>
                                      </p:to>
                                    </p:set>
                                  </p:childTnLst>
                                </p:cTn>
                              </p:par>
                              <p:par>
                                <p:cTn id="91" presetID="9" presetClass="exit" presetSubtype="0" fill="hold" grpId="1" nodeType="withEffect">
                                  <p:stCondLst>
                                    <p:cond delay="0"/>
                                  </p:stCondLst>
                                  <p:childTnLst>
                                    <p:animEffect transition="out" filter="dissolve">
                                      <p:cBhvr>
                                        <p:cTn id="92" dur="500"/>
                                        <p:tgtEl>
                                          <p:spTgt spid="349226"/>
                                        </p:tgtEl>
                                      </p:cBhvr>
                                    </p:animEffect>
                                    <p:set>
                                      <p:cBhvr>
                                        <p:cTn id="93" dur="1" fill="hold">
                                          <p:stCondLst>
                                            <p:cond delay="499"/>
                                          </p:stCondLst>
                                        </p:cTn>
                                        <p:tgtEl>
                                          <p:spTgt spid="349226"/>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9" presetClass="exit" presetSubtype="0" fill="hold" grpId="1" nodeType="clickEffect">
                                  <p:stCondLst>
                                    <p:cond delay="0"/>
                                  </p:stCondLst>
                                  <p:childTnLst>
                                    <p:animEffect transition="out" filter="dissolve">
                                      <p:cBhvr>
                                        <p:cTn id="97" dur="500"/>
                                        <p:tgtEl>
                                          <p:spTgt spid="349222"/>
                                        </p:tgtEl>
                                      </p:cBhvr>
                                    </p:animEffect>
                                    <p:set>
                                      <p:cBhvr>
                                        <p:cTn id="98" dur="1" fill="hold">
                                          <p:stCondLst>
                                            <p:cond delay="499"/>
                                          </p:stCondLst>
                                        </p:cTn>
                                        <p:tgtEl>
                                          <p:spTgt spid="349222"/>
                                        </p:tgtEl>
                                        <p:attrNameLst>
                                          <p:attrName>style.visibility</p:attrName>
                                        </p:attrNameLst>
                                      </p:cBhvr>
                                      <p:to>
                                        <p:strVal val="hidden"/>
                                      </p:to>
                                    </p:set>
                                  </p:childTnLst>
                                </p:cTn>
                              </p:par>
                              <p:par>
                                <p:cTn id="99" presetID="9" presetClass="exit" presetSubtype="0" fill="hold" grpId="1" nodeType="withEffect">
                                  <p:stCondLst>
                                    <p:cond delay="0"/>
                                  </p:stCondLst>
                                  <p:childTnLst>
                                    <p:animEffect transition="out" filter="dissolve">
                                      <p:cBhvr>
                                        <p:cTn id="100" dur="500"/>
                                        <p:tgtEl>
                                          <p:spTgt spid="349224"/>
                                        </p:tgtEl>
                                      </p:cBhvr>
                                    </p:animEffect>
                                    <p:set>
                                      <p:cBhvr>
                                        <p:cTn id="101" dur="1" fill="hold">
                                          <p:stCondLst>
                                            <p:cond delay="499"/>
                                          </p:stCondLst>
                                        </p:cTn>
                                        <p:tgtEl>
                                          <p:spTgt spid="349224"/>
                                        </p:tgtEl>
                                        <p:attrNameLst>
                                          <p:attrName>style.visibility</p:attrName>
                                        </p:attrNameLst>
                                      </p:cBhvr>
                                      <p:to>
                                        <p:strVal val="hidden"/>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 presetClass="entr" presetSubtype="8" fill="hold" grpId="0" nodeType="clickEffect">
                                  <p:stCondLst>
                                    <p:cond delay="0"/>
                                  </p:stCondLst>
                                  <p:childTnLst>
                                    <p:set>
                                      <p:cBhvr>
                                        <p:cTn id="105" dur="1" fill="hold">
                                          <p:stCondLst>
                                            <p:cond delay="0"/>
                                          </p:stCondLst>
                                        </p:cTn>
                                        <p:tgtEl>
                                          <p:spTgt spid="349187"/>
                                        </p:tgtEl>
                                        <p:attrNameLst>
                                          <p:attrName>style.visibility</p:attrName>
                                        </p:attrNameLst>
                                      </p:cBhvr>
                                      <p:to>
                                        <p:strVal val="visible"/>
                                      </p:to>
                                    </p:set>
                                    <p:anim calcmode="lin" valueType="num">
                                      <p:cBhvr additive="base">
                                        <p:cTn id="106" dur="500" fill="hold"/>
                                        <p:tgtEl>
                                          <p:spTgt spid="349187"/>
                                        </p:tgtEl>
                                        <p:attrNameLst>
                                          <p:attrName>ppt_x</p:attrName>
                                        </p:attrNameLst>
                                      </p:cBhvr>
                                      <p:tavLst>
                                        <p:tav tm="0">
                                          <p:val>
                                            <p:strVal val="0-#ppt_w/2"/>
                                          </p:val>
                                        </p:tav>
                                        <p:tav tm="100000">
                                          <p:val>
                                            <p:strVal val="#ppt_x"/>
                                          </p:val>
                                        </p:tav>
                                      </p:tavLst>
                                    </p:anim>
                                    <p:anim calcmode="lin" valueType="num">
                                      <p:cBhvr additive="base">
                                        <p:cTn id="107" dur="500" fill="hold"/>
                                        <p:tgtEl>
                                          <p:spTgt spid="349187"/>
                                        </p:tgtEl>
                                        <p:attrNameLst>
                                          <p:attrName>ppt_y</p:attrName>
                                        </p:attrNameLst>
                                      </p:cBhvr>
                                      <p:tavLst>
                                        <p:tav tm="0">
                                          <p:val>
                                            <p:strVal val="#ppt_y"/>
                                          </p:val>
                                        </p:tav>
                                        <p:tav tm="100000">
                                          <p:val>
                                            <p:strVal val="#ppt_y"/>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nodeType="clickEffect">
                                  <p:stCondLst>
                                    <p:cond delay="0"/>
                                  </p:stCondLst>
                                  <p:childTnLst>
                                    <p:set>
                                      <p:cBhvr>
                                        <p:cTn id="111" dur="1" fill="hold">
                                          <p:stCondLst>
                                            <p:cond delay="0"/>
                                          </p:stCondLst>
                                        </p:cTn>
                                        <p:tgtEl>
                                          <p:spTgt spid="349359"/>
                                        </p:tgtEl>
                                        <p:attrNameLst>
                                          <p:attrName>style.visibility</p:attrName>
                                        </p:attrNameLst>
                                      </p:cBhvr>
                                      <p:to>
                                        <p:strVal val="visible"/>
                                      </p:to>
                                    </p:set>
                                    <p:animEffect transition="in" filter="dissolve">
                                      <p:cBhvr>
                                        <p:cTn id="112" dur="500"/>
                                        <p:tgtEl>
                                          <p:spTgt spid="34935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49294"/>
                                        </p:tgtEl>
                                        <p:attrNameLst>
                                          <p:attrName>style.visibility</p:attrName>
                                        </p:attrNameLst>
                                      </p:cBhvr>
                                      <p:to>
                                        <p:strVal val="visible"/>
                                      </p:to>
                                    </p:set>
                                  </p:childTnLst>
                                </p:cTn>
                              </p:par>
                            </p:childTnLst>
                          </p:cTn>
                        </p:par>
                        <p:par>
                          <p:cTn id="117" fill="hold" nodeType="afterGroup">
                            <p:stCondLst>
                              <p:cond delay="0"/>
                            </p:stCondLst>
                            <p:childTnLst>
                              <p:par>
                                <p:cTn id="118" presetID="1" presetClass="entr" presetSubtype="0" fill="hold" grpId="0" nodeType="afterEffect">
                                  <p:stCondLst>
                                    <p:cond delay="100"/>
                                  </p:stCondLst>
                                  <p:childTnLst>
                                    <p:set>
                                      <p:cBhvr>
                                        <p:cTn id="119" dur="1" fill="hold">
                                          <p:stCondLst>
                                            <p:cond delay="0"/>
                                          </p:stCondLst>
                                        </p:cTn>
                                        <p:tgtEl>
                                          <p:spTgt spid="349295"/>
                                        </p:tgtEl>
                                        <p:attrNameLst>
                                          <p:attrName>style.visibility</p:attrName>
                                        </p:attrNameLst>
                                      </p:cBhvr>
                                      <p:to>
                                        <p:strVal val="visible"/>
                                      </p:to>
                                    </p:set>
                                  </p:childTnLst>
                                </p:cTn>
                              </p:par>
                            </p:childTnLst>
                          </p:cTn>
                        </p:par>
                        <p:par>
                          <p:cTn id="120" fill="hold" nodeType="afterGroup">
                            <p:stCondLst>
                              <p:cond delay="100"/>
                            </p:stCondLst>
                            <p:childTnLst>
                              <p:par>
                                <p:cTn id="121" presetID="1" presetClass="entr" presetSubtype="0" fill="hold" grpId="0" nodeType="afterEffect">
                                  <p:stCondLst>
                                    <p:cond delay="100"/>
                                  </p:stCondLst>
                                  <p:childTnLst>
                                    <p:set>
                                      <p:cBhvr>
                                        <p:cTn id="122" dur="1" fill="hold">
                                          <p:stCondLst>
                                            <p:cond delay="0"/>
                                          </p:stCondLst>
                                        </p:cTn>
                                        <p:tgtEl>
                                          <p:spTgt spid="349296"/>
                                        </p:tgtEl>
                                        <p:attrNameLst>
                                          <p:attrName>style.visibility</p:attrName>
                                        </p:attrNameLst>
                                      </p:cBhvr>
                                      <p:to>
                                        <p:strVal val="visible"/>
                                      </p:to>
                                    </p:set>
                                  </p:childTnLst>
                                </p:cTn>
                              </p:par>
                            </p:childTnLst>
                          </p:cTn>
                        </p:par>
                        <p:par>
                          <p:cTn id="123" fill="hold" nodeType="afterGroup">
                            <p:stCondLst>
                              <p:cond delay="200"/>
                            </p:stCondLst>
                            <p:childTnLst>
                              <p:par>
                                <p:cTn id="124" presetID="1" presetClass="entr" presetSubtype="0" fill="hold" grpId="0" nodeType="afterEffect">
                                  <p:stCondLst>
                                    <p:cond delay="100"/>
                                  </p:stCondLst>
                                  <p:childTnLst>
                                    <p:set>
                                      <p:cBhvr>
                                        <p:cTn id="125" dur="1" fill="hold">
                                          <p:stCondLst>
                                            <p:cond delay="0"/>
                                          </p:stCondLst>
                                        </p:cTn>
                                        <p:tgtEl>
                                          <p:spTgt spid="349297"/>
                                        </p:tgtEl>
                                        <p:attrNameLst>
                                          <p:attrName>style.visibility</p:attrName>
                                        </p:attrNameLst>
                                      </p:cBhvr>
                                      <p:to>
                                        <p:strVal val="visible"/>
                                      </p:to>
                                    </p:set>
                                  </p:childTnLst>
                                </p:cTn>
                              </p:par>
                            </p:childTnLst>
                          </p:cTn>
                        </p:par>
                        <p:par>
                          <p:cTn id="126" fill="hold" nodeType="afterGroup">
                            <p:stCondLst>
                              <p:cond delay="300"/>
                            </p:stCondLst>
                            <p:childTnLst>
                              <p:par>
                                <p:cTn id="127" presetID="1" presetClass="entr" presetSubtype="0" fill="hold" grpId="0" nodeType="afterEffect">
                                  <p:stCondLst>
                                    <p:cond delay="100"/>
                                  </p:stCondLst>
                                  <p:childTnLst>
                                    <p:set>
                                      <p:cBhvr>
                                        <p:cTn id="128" dur="1" fill="hold">
                                          <p:stCondLst>
                                            <p:cond delay="0"/>
                                          </p:stCondLst>
                                        </p:cTn>
                                        <p:tgtEl>
                                          <p:spTgt spid="349298"/>
                                        </p:tgtEl>
                                        <p:attrNameLst>
                                          <p:attrName>style.visibility</p:attrName>
                                        </p:attrNameLst>
                                      </p:cBhvr>
                                      <p:to>
                                        <p:strVal val="visible"/>
                                      </p:to>
                                    </p:set>
                                  </p:childTnLst>
                                </p:cTn>
                              </p:par>
                            </p:childTnLst>
                          </p:cTn>
                        </p:par>
                        <p:par>
                          <p:cTn id="129" fill="hold" nodeType="afterGroup">
                            <p:stCondLst>
                              <p:cond delay="400"/>
                            </p:stCondLst>
                            <p:childTnLst>
                              <p:par>
                                <p:cTn id="130" presetID="1" presetClass="entr" presetSubtype="0" fill="hold" grpId="0" nodeType="afterEffect">
                                  <p:stCondLst>
                                    <p:cond delay="100"/>
                                  </p:stCondLst>
                                  <p:childTnLst>
                                    <p:set>
                                      <p:cBhvr>
                                        <p:cTn id="131" dur="1" fill="hold">
                                          <p:stCondLst>
                                            <p:cond delay="0"/>
                                          </p:stCondLst>
                                        </p:cTn>
                                        <p:tgtEl>
                                          <p:spTgt spid="349299"/>
                                        </p:tgtEl>
                                        <p:attrNameLst>
                                          <p:attrName>style.visibility</p:attrName>
                                        </p:attrNameLst>
                                      </p:cBhvr>
                                      <p:to>
                                        <p:strVal val="visible"/>
                                      </p:to>
                                    </p:set>
                                  </p:childTnLst>
                                </p:cTn>
                              </p:par>
                            </p:childTnLst>
                          </p:cTn>
                        </p:par>
                        <p:par>
                          <p:cTn id="132" fill="hold" nodeType="afterGroup">
                            <p:stCondLst>
                              <p:cond delay="500"/>
                            </p:stCondLst>
                            <p:childTnLst>
                              <p:par>
                                <p:cTn id="133" presetID="1" presetClass="entr" presetSubtype="0" fill="hold" grpId="0" nodeType="afterEffect">
                                  <p:stCondLst>
                                    <p:cond delay="100"/>
                                  </p:stCondLst>
                                  <p:childTnLst>
                                    <p:set>
                                      <p:cBhvr>
                                        <p:cTn id="134" dur="1" fill="hold">
                                          <p:stCondLst>
                                            <p:cond delay="0"/>
                                          </p:stCondLst>
                                        </p:cTn>
                                        <p:tgtEl>
                                          <p:spTgt spid="349300"/>
                                        </p:tgtEl>
                                        <p:attrNameLst>
                                          <p:attrName>style.visibility</p:attrName>
                                        </p:attrNameLst>
                                      </p:cBhvr>
                                      <p:to>
                                        <p:strVal val="visible"/>
                                      </p:to>
                                    </p:set>
                                  </p:childTnLst>
                                </p:cTn>
                              </p:par>
                            </p:childTnLst>
                          </p:cTn>
                        </p:par>
                        <p:par>
                          <p:cTn id="135" fill="hold" nodeType="afterGroup">
                            <p:stCondLst>
                              <p:cond delay="600"/>
                            </p:stCondLst>
                            <p:childTnLst>
                              <p:par>
                                <p:cTn id="136" presetID="1" presetClass="entr" presetSubtype="0" fill="hold" grpId="0" nodeType="afterEffect">
                                  <p:stCondLst>
                                    <p:cond delay="100"/>
                                  </p:stCondLst>
                                  <p:childTnLst>
                                    <p:set>
                                      <p:cBhvr>
                                        <p:cTn id="137" dur="1" fill="hold">
                                          <p:stCondLst>
                                            <p:cond delay="0"/>
                                          </p:stCondLst>
                                        </p:cTn>
                                        <p:tgtEl>
                                          <p:spTgt spid="349301"/>
                                        </p:tgtEl>
                                        <p:attrNameLst>
                                          <p:attrName>style.visibility</p:attrName>
                                        </p:attrNameLst>
                                      </p:cBhvr>
                                      <p:to>
                                        <p:strVal val="visible"/>
                                      </p:to>
                                    </p:set>
                                  </p:childTnLst>
                                </p:cTn>
                              </p:par>
                            </p:childTnLst>
                          </p:cTn>
                        </p:par>
                        <p:par>
                          <p:cTn id="138" fill="hold" nodeType="afterGroup">
                            <p:stCondLst>
                              <p:cond delay="700"/>
                            </p:stCondLst>
                            <p:childTnLst>
                              <p:par>
                                <p:cTn id="139" presetID="1" presetClass="entr" presetSubtype="0" fill="hold" grpId="0" nodeType="afterEffect">
                                  <p:stCondLst>
                                    <p:cond delay="100"/>
                                  </p:stCondLst>
                                  <p:childTnLst>
                                    <p:set>
                                      <p:cBhvr>
                                        <p:cTn id="140" dur="1" fill="hold">
                                          <p:stCondLst>
                                            <p:cond delay="0"/>
                                          </p:stCondLst>
                                        </p:cTn>
                                        <p:tgtEl>
                                          <p:spTgt spid="349302"/>
                                        </p:tgtEl>
                                        <p:attrNameLst>
                                          <p:attrName>style.visibility</p:attrName>
                                        </p:attrNameLst>
                                      </p:cBhvr>
                                      <p:to>
                                        <p:strVal val="visible"/>
                                      </p:to>
                                    </p:set>
                                  </p:childTnLst>
                                </p:cTn>
                              </p:par>
                            </p:childTnLst>
                          </p:cTn>
                        </p:par>
                        <p:par>
                          <p:cTn id="141" fill="hold" nodeType="afterGroup">
                            <p:stCondLst>
                              <p:cond delay="800"/>
                            </p:stCondLst>
                            <p:childTnLst>
                              <p:par>
                                <p:cTn id="142" presetID="1" presetClass="entr" presetSubtype="0" fill="hold" grpId="0" nodeType="afterEffect">
                                  <p:stCondLst>
                                    <p:cond delay="100"/>
                                  </p:stCondLst>
                                  <p:childTnLst>
                                    <p:set>
                                      <p:cBhvr>
                                        <p:cTn id="143" dur="1" fill="hold">
                                          <p:stCondLst>
                                            <p:cond delay="0"/>
                                          </p:stCondLst>
                                        </p:cTn>
                                        <p:tgtEl>
                                          <p:spTgt spid="349303"/>
                                        </p:tgtEl>
                                        <p:attrNameLst>
                                          <p:attrName>style.visibility</p:attrName>
                                        </p:attrNameLst>
                                      </p:cBhvr>
                                      <p:to>
                                        <p:strVal val="visible"/>
                                      </p:to>
                                    </p:set>
                                  </p:childTnLst>
                                </p:cTn>
                              </p:par>
                            </p:childTnLst>
                          </p:cTn>
                        </p:par>
                        <p:par>
                          <p:cTn id="144" fill="hold" nodeType="afterGroup">
                            <p:stCondLst>
                              <p:cond delay="900"/>
                            </p:stCondLst>
                            <p:childTnLst>
                              <p:par>
                                <p:cTn id="145" presetID="1" presetClass="entr" presetSubtype="0" fill="hold" grpId="0" nodeType="afterEffect">
                                  <p:stCondLst>
                                    <p:cond delay="100"/>
                                  </p:stCondLst>
                                  <p:childTnLst>
                                    <p:set>
                                      <p:cBhvr>
                                        <p:cTn id="146" dur="1" fill="hold">
                                          <p:stCondLst>
                                            <p:cond delay="0"/>
                                          </p:stCondLst>
                                        </p:cTn>
                                        <p:tgtEl>
                                          <p:spTgt spid="349304"/>
                                        </p:tgtEl>
                                        <p:attrNameLst>
                                          <p:attrName>style.visibility</p:attrName>
                                        </p:attrNameLst>
                                      </p:cBhvr>
                                      <p:to>
                                        <p:strVal val="visible"/>
                                      </p:to>
                                    </p:set>
                                  </p:childTnLst>
                                </p:cTn>
                              </p:par>
                            </p:childTnLst>
                          </p:cTn>
                        </p:par>
                        <p:par>
                          <p:cTn id="147" fill="hold" nodeType="afterGroup">
                            <p:stCondLst>
                              <p:cond delay="1000"/>
                            </p:stCondLst>
                            <p:childTnLst>
                              <p:par>
                                <p:cTn id="148" presetID="1" presetClass="entr" presetSubtype="0" fill="hold" grpId="0" nodeType="afterEffect">
                                  <p:stCondLst>
                                    <p:cond delay="100"/>
                                  </p:stCondLst>
                                  <p:childTnLst>
                                    <p:set>
                                      <p:cBhvr>
                                        <p:cTn id="149" dur="1" fill="hold">
                                          <p:stCondLst>
                                            <p:cond delay="0"/>
                                          </p:stCondLst>
                                        </p:cTn>
                                        <p:tgtEl>
                                          <p:spTgt spid="349305"/>
                                        </p:tgtEl>
                                        <p:attrNameLst>
                                          <p:attrName>style.visibility</p:attrName>
                                        </p:attrNameLst>
                                      </p:cBhvr>
                                      <p:to>
                                        <p:strVal val="visible"/>
                                      </p:to>
                                    </p:set>
                                  </p:childTnLst>
                                </p:cTn>
                              </p:par>
                            </p:childTnLst>
                          </p:cTn>
                        </p:par>
                        <p:par>
                          <p:cTn id="150" fill="hold" nodeType="afterGroup">
                            <p:stCondLst>
                              <p:cond delay="1100"/>
                            </p:stCondLst>
                            <p:childTnLst>
                              <p:par>
                                <p:cTn id="151" presetID="1" presetClass="entr" presetSubtype="0" fill="hold" grpId="0" nodeType="afterEffect">
                                  <p:stCondLst>
                                    <p:cond delay="100"/>
                                  </p:stCondLst>
                                  <p:childTnLst>
                                    <p:set>
                                      <p:cBhvr>
                                        <p:cTn id="152" dur="1" fill="hold">
                                          <p:stCondLst>
                                            <p:cond delay="0"/>
                                          </p:stCondLst>
                                        </p:cTn>
                                        <p:tgtEl>
                                          <p:spTgt spid="349306"/>
                                        </p:tgtEl>
                                        <p:attrNameLst>
                                          <p:attrName>style.visibility</p:attrName>
                                        </p:attrNameLst>
                                      </p:cBhvr>
                                      <p:to>
                                        <p:strVal val="visible"/>
                                      </p:to>
                                    </p:set>
                                  </p:childTnLst>
                                </p:cTn>
                              </p:par>
                            </p:childTnLst>
                          </p:cTn>
                        </p:par>
                        <p:par>
                          <p:cTn id="153" fill="hold" nodeType="afterGroup">
                            <p:stCondLst>
                              <p:cond delay="1200"/>
                            </p:stCondLst>
                            <p:childTnLst>
                              <p:par>
                                <p:cTn id="154" presetID="1" presetClass="entr" presetSubtype="0" fill="hold" grpId="0" nodeType="afterEffect">
                                  <p:stCondLst>
                                    <p:cond delay="100"/>
                                  </p:stCondLst>
                                  <p:childTnLst>
                                    <p:set>
                                      <p:cBhvr>
                                        <p:cTn id="155" dur="1" fill="hold">
                                          <p:stCondLst>
                                            <p:cond delay="0"/>
                                          </p:stCondLst>
                                        </p:cTn>
                                        <p:tgtEl>
                                          <p:spTgt spid="349307"/>
                                        </p:tgtEl>
                                        <p:attrNameLst>
                                          <p:attrName>style.visibility</p:attrName>
                                        </p:attrNameLst>
                                      </p:cBhvr>
                                      <p:to>
                                        <p:strVal val="visible"/>
                                      </p:to>
                                    </p:set>
                                  </p:childTnLst>
                                </p:cTn>
                              </p:par>
                            </p:childTnLst>
                          </p:cTn>
                        </p:par>
                        <p:par>
                          <p:cTn id="156" fill="hold" nodeType="afterGroup">
                            <p:stCondLst>
                              <p:cond delay="1300"/>
                            </p:stCondLst>
                            <p:childTnLst>
                              <p:par>
                                <p:cTn id="157" presetID="1" presetClass="entr" presetSubtype="0" fill="hold" grpId="0" nodeType="afterEffect">
                                  <p:stCondLst>
                                    <p:cond delay="100"/>
                                  </p:stCondLst>
                                  <p:childTnLst>
                                    <p:set>
                                      <p:cBhvr>
                                        <p:cTn id="158" dur="1" fill="hold">
                                          <p:stCondLst>
                                            <p:cond delay="0"/>
                                          </p:stCondLst>
                                        </p:cTn>
                                        <p:tgtEl>
                                          <p:spTgt spid="349309"/>
                                        </p:tgtEl>
                                        <p:attrNameLst>
                                          <p:attrName>style.visibility</p:attrName>
                                        </p:attrNameLst>
                                      </p:cBhvr>
                                      <p:to>
                                        <p:strVal val="visible"/>
                                      </p:to>
                                    </p:set>
                                  </p:childTnLst>
                                </p:cTn>
                              </p:par>
                            </p:childTnLst>
                          </p:cTn>
                        </p:par>
                        <p:par>
                          <p:cTn id="159" fill="hold" nodeType="afterGroup">
                            <p:stCondLst>
                              <p:cond delay="1400"/>
                            </p:stCondLst>
                            <p:childTnLst>
                              <p:par>
                                <p:cTn id="160" presetID="1" presetClass="entr" presetSubtype="0" fill="hold" grpId="0" nodeType="afterEffect">
                                  <p:stCondLst>
                                    <p:cond delay="100"/>
                                  </p:stCondLst>
                                  <p:childTnLst>
                                    <p:set>
                                      <p:cBhvr>
                                        <p:cTn id="161" dur="1" fill="hold">
                                          <p:stCondLst>
                                            <p:cond delay="0"/>
                                          </p:stCondLst>
                                        </p:cTn>
                                        <p:tgtEl>
                                          <p:spTgt spid="349310"/>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9" presetClass="exit" presetSubtype="0" fill="hold" grpId="1" nodeType="clickEffect">
                                  <p:stCondLst>
                                    <p:cond delay="0"/>
                                  </p:stCondLst>
                                  <p:childTnLst>
                                    <p:animEffect transition="out" filter="dissolve">
                                      <p:cBhvr>
                                        <p:cTn id="165" dur="500"/>
                                        <p:tgtEl>
                                          <p:spTgt spid="349295"/>
                                        </p:tgtEl>
                                      </p:cBhvr>
                                    </p:animEffect>
                                    <p:set>
                                      <p:cBhvr>
                                        <p:cTn id="166" dur="1" fill="hold">
                                          <p:stCondLst>
                                            <p:cond delay="499"/>
                                          </p:stCondLst>
                                        </p:cTn>
                                        <p:tgtEl>
                                          <p:spTgt spid="349295"/>
                                        </p:tgtEl>
                                        <p:attrNameLst>
                                          <p:attrName>style.visibility</p:attrName>
                                        </p:attrNameLst>
                                      </p:cBhvr>
                                      <p:to>
                                        <p:strVal val="hidden"/>
                                      </p:to>
                                    </p:set>
                                  </p:childTnLst>
                                </p:cTn>
                              </p:par>
                              <p:par>
                                <p:cTn id="167" presetID="9" presetClass="exit" presetSubtype="0" fill="hold" grpId="1" nodeType="withEffect">
                                  <p:stCondLst>
                                    <p:cond delay="0"/>
                                  </p:stCondLst>
                                  <p:childTnLst>
                                    <p:animEffect transition="out" filter="dissolve">
                                      <p:cBhvr>
                                        <p:cTn id="168" dur="500"/>
                                        <p:tgtEl>
                                          <p:spTgt spid="349310"/>
                                        </p:tgtEl>
                                      </p:cBhvr>
                                    </p:animEffect>
                                    <p:set>
                                      <p:cBhvr>
                                        <p:cTn id="169" dur="1" fill="hold">
                                          <p:stCondLst>
                                            <p:cond delay="499"/>
                                          </p:stCondLst>
                                        </p:cTn>
                                        <p:tgtEl>
                                          <p:spTgt spid="349310"/>
                                        </p:tgtEl>
                                        <p:attrNameLst>
                                          <p:attrName>style.visibility</p:attrName>
                                        </p:attrNameLst>
                                      </p:cBhvr>
                                      <p:to>
                                        <p:strVal val="hidden"/>
                                      </p:to>
                                    </p:set>
                                  </p:childTnLst>
                                </p:cTn>
                              </p:par>
                              <p:par>
                                <p:cTn id="170" presetID="9" presetClass="exit" presetSubtype="0" fill="hold" grpId="1" nodeType="withEffect">
                                  <p:stCondLst>
                                    <p:cond delay="0"/>
                                  </p:stCondLst>
                                  <p:childTnLst>
                                    <p:animEffect transition="out" filter="dissolve">
                                      <p:cBhvr>
                                        <p:cTn id="171" dur="500"/>
                                        <p:tgtEl>
                                          <p:spTgt spid="349307"/>
                                        </p:tgtEl>
                                      </p:cBhvr>
                                    </p:animEffect>
                                    <p:set>
                                      <p:cBhvr>
                                        <p:cTn id="172" dur="1" fill="hold">
                                          <p:stCondLst>
                                            <p:cond delay="499"/>
                                          </p:stCondLst>
                                        </p:cTn>
                                        <p:tgtEl>
                                          <p:spTgt spid="349307"/>
                                        </p:tgtEl>
                                        <p:attrNameLst>
                                          <p:attrName>style.visibility</p:attrName>
                                        </p:attrNameLst>
                                      </p:cBhvr>
                                      <p:to>
                                        <p:strVal val="hidden"/>
                                      </p:to>
                                    </p:set>
                                  </p:childTnLst>
                                </p:cTn>
                              </p:par>
                              <p:par>
                                <p:cTn id="173" presetID="9" presetClass="exit" presetSubtype="0" fill="hold" grpId="1" nodeType="withEffect">
                                  <p:stCondLst>
                                    <p:cond delay="0"/>
                                  </p:stCondLst>
                                  <p:childTnLst>
                                    <p:animEffect transition="out" filter="dissolve">
                                      <p:cBhvr>
                                        <p:cTn id="174" dur="500"/>
                                        <p:tgtEl>
                                          <p:spTgt spid="349304"/>
                                        </p:tgtEl>
                                      </p:cBhvr>
                                    </p:animEffect>
                                    <p:set>
                                      <p:cBhvr>
                                        <p:cTn id="175" dur="1" fill="hold">
                                          <p:stCondLst>
                                            <p:cond delay="499"/>
                                          </p:stCondLst>
                                        </p:cTn>
                                        <p:tgtEl>
                                          <p:spTgt spid="349304"/>
                                        </p:tgtEl>
                                        <p:attrNameLst>
                                          <p:attrName>style.visibility</p:attrName>
                                        </p:attrNameLst>
                                      </p:cBhvr>
                                      <p:to>
                                        <p:strVal val="hidden"/>
                                      </p:to>
                                    </p:set>
                                  </p:childTnLst>
                                </p:cTn>
                              </p:par>
                              <p:par>
                                <p:cTn id="176" presetID="9" presetClass="exit" presetSubtype="0" fill="hold" grpId="1" nodeType="withEffect">
                                  <p:stCondLst>
                                    <p:cond delay="0"/>
                                  </p:stCondLst>
                                  <p:childTnLst>
                                    <p:animEffect transition="out" filter="dissolve">
                                      <p:cBhvr>
                                        <p:cTn id="177" dur="500"/>
                                        <p:tgtEl>
                                          <p:spTgt spid="349301"/>
                                        </p:tgtEl>
                                      </p:cBhvr>
                                    </p:animEffect>
                                    <p:set>
                                      <p:cBhvr>
                                        <p:cTn id="178" dur="1" fill="hold">
                                          <p:stCondLst>
                                            <p:cond delay="499"/>
                                          </p:stCondLst>
                                        </p:cTn>
                                        <p:tgtEl>
                                          <p:spTgt spid="349301"/>
                                        </p:tgtEl>
                                        <p:attrNameLst>
                                          <p:attrName>style.visibility</p:attrName>
                                        </p:attrNameLst>
                                      </p:cBhvr>
                                      <p:to>
                                        <p:strVal val="hidden"/>
                                      </p:to>
                                    </p:set>
                                  </p:childTnLst>
                                </p:cTn>
                              </p:par>
                              <p:par>
                                <p:cTn id="179" presetID="9" presetClass="exit" presetSubtype="0" fill="hold" grpId="1" nodeType="withEffect">
                                  <p:stCondLst>
                                    <p:cond delay="0"/>
                                  </p:stCondLst>
                                  <p:childTnLst>
                                    <p:animEffect transition="out" filter="dissolve">
                                      <p:cBhvr>
                                        <p:cTn id="180" dur="500"/>
                                        <p:tgtEl>
                                          <p:spTgt spid="349299"/>
                                        </p:tgtEl>
                                      </p:cBhvr>
                                    </p:animEffect>
                                    <p:set>
                                      <p:cBhvr>
                                        <p:cTn id="181" dur="1" fill="hold">
                                          <p:stCondLst>
                                            <p:cond delay="499"/>
                                          </p:stCondLst>
                                        </p:cTn>
                                        <p:tgtEl>
                                          <p:spTgt spid="349299"/>
                                        </p:tgtEl>
                                        <p:attrNameLst>
                                          <p:attrName>style.visibility</p:attrName>
                                        </p:attrNameLst>
                                      </p:cBhvr>
                                      <p:to>
                                        <p:strVal val="hidden"/>
                                      </p:to>
                                    </p:set>
                                  </p:childTnLst>
                                </p:cTn>
                              </p:par>
                              <p:par>
                                <p:cTn id="182" presetID="9" presetClass="exit" presetSubtype="0" fill="hold" grpId="1" nodeType="withEffect">
                                  <p:stCondLst>
                                    <p:cond delay="0"/>
                                  </p:stCondLst>
                                  <p:childTnLst>
                                    <p:animEffect transition="out" filter="dissolve">
                                      <p:cBhvr>
                                        <p:cTn id="183" dur="500"/>
                                        <p:tgtEl>
                                          <p:spTgt spid="349297"/>
                                        </p:tgtEl>
                                      </p:cBhvr>
                                    </p:animEffect>
                                    <p:set>
                                      <p:cBhvr>
                                        <p:cTn id="184" dur="1" fill="hold">
                                          <p:stCondLst>
                                            <p:cond delay="499"/>
                                          </p:stCondLst>
                                        </p:cTn>
                                        <p:tgtEl>
                                          <p:spTgt spid="349297"/>
                                        </p:tgtEl>
                                        <p:attrNameLst>
                                          <p:attrName>style.visibility</p:attrName>
                                        </p:attrNameLst>
                                      </p:cBhvr>
                                      <p:to>
                                        <p:strVal val="hidden"/>
                                      </p:to>
                                    </p:se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9" presetClass="exit" presetSubtype="0" fill="hold" grpId="1" nodeType="clickEffect">
                                  <p:stCondLst>
                                    <p:cond delay="0"/>
                                  </p:stCondLst>
                                  <p:childTnLst>
                                    <p:animEffect transition="out" filter="dissolve">
                                      <p:cBhvr>
                                        <p:cTn id="188" dur="500"/>
                                        <p:tgtEl>
                                          <p:spTgt spid="349306"/>
                                        </p:tgtEl>
                                      </p:cBhvr>
                                    </p:animEffect>
                                    <p:set>
                                      <p:cBhvr>
                                        <p:cTn id="189" dur="1" fill="hold">
                                          <p:stCondLst>
                                            <p:cond delay="499"/>
                                          </p:stCondLst>
                                        </p:cTn>
                                        <p:tgtEl>
                                          <p:spTgt spid="349306"/>
                                        </p:tgtEl>
                                        <p:attrNameLst>
                                          <p:attrName>style.visibility</p:attrName>
                                        </p:attrNameLst>
                                      </p:cBhvr>
                                      <p:to>
                                        <p:strVal val="hidden"/>
                                      </p:to>
                                    </p:set>
                                  </p:childTnLst>
                                </p:cTn>
                              </p:par>
                              <p:par>
                                <p:cTn id="190" presetID="9" presetClass="exit" presetSubtype="0" fill="hold" grpId="1" nodeType="withEffect">
                                  <p:stCondLst>
                                    <p:cond delay="0"/>
                                  </p:stCondLst>
                                  <p:childTnLst>
                                    <p:animEffect transition="out" filter="dissolve">
                                      <p:cBhvr>
                                        <p:cTn id="191" dur="500"/>
                                        <p:tgtEl>
                                          <p:spTgt spid="349294"/>
                                        </p:tgtEl>
                                      </p:cBhvr>
                                    </p:animEffect>
                                    <p:set>
                                      <p:cBhvr>
                                        <p:cTn id="192" dur="1" fill="hold">
                                          <p:stCondLst>
                                            <p:cond delay="499"/>
                                          </p:stCondLst>
                                        </p:cTn>
                                        <p:tgtEl>
                                          <p:spTgt spid="349294"/>
                                        </p:tgtEl>
                                        <p:attrNameLst>
                                          <p:attrName>style.visibility</p:attrName>
                                        </p:attrNameLst>
                                      </p:cBhvr>
                                      <p:to>
                                        <p:strVal val="hidden"/>
                                      </p:to>
                                    </p:set>
                                  </p:childTnLst>
                                </p:cTn>
                              </p:par>
                              <p:par>
                                <p:cTn id="193" presetID="9" presetClass="exit" presetSubtype="0" fill="hold" grpId="1" nodeType="withEffect">
                                  <p:stCondLst>
                                    <p:cond delay="0"/>
                                  </p:stCondLst>
                                  <p:childTnLst>
                                    <p:animEffect transition="out" filter="dissolve">
                                      <p:cBhvr>
                                        <p:cTn id="194" dur="500"/>
                                        <p:tgtEl>
                                          <p:spTgt spid="349309"/>
                                        </p:tgtEl>
                                      </p:cBhvr>
                                    </p:animEffect>
                                    <p:set>
                                      <p:cBhvr>
                                        <p:cTn id="195" dur="1" fill="hold">
                                          <p:stCondLst>
                                            <p:cond delay="499"/>
                                          </p:stCondLst>
                                        </p:cTn>
                                        <p:tgtEl>
                                          <p:spTgt spid="349309"/>
                                        </p:tgtEl>
                                        <p:attrNameLst>
                                          <p:attrName>style.visibility</p:attrName>
                                        </p:attrNameLst>
                                      </p:cBhvr>
                                      <p:to>
                                        <p:strVal val="hidden"/>
                                      </p:to>
                                    </p:set>
                                  </p:childTnLst>
                                </p:cTn>
                              </p:par>
                              <p:par>
                                <p:cTn id="196" presetID="9" presetClass="exit" presetSubtype="0" fill="hold" grpId="1" nodeType="withEffect">
                                  <p:stCondLst>
                                    <p:cond delay="0"/>
                                  </p:stCondLst>
                                  <p:childTnLst>
                                    <p:animEffect transition="out" filter="dissolve">
                                      <p:cBhvr>
                                        <p:cTn id="197" dur="500"/>
                                        <p:tgtEl>
                                          <p:spTgt spid="349305"/>
                                        </p:tgtEl>
                                      </p:cBhvr>
                                    </p:animEffect>
                                    <p:set>
                                      <p:cBhvr>
                                        <p:cTn id="198" dur="1" fill="hold">
                                          <p:stCondLst>
                                            <p:cond delay="499"/>
                                          </p:stCondLst>
                                        </p:cTn>
                                        <p:tgtEl>
                                          <p:spTgt spid="349305"/>
                                        </p:tgtEl>
                                        <p:attrNameLst>
                                          <p:attrName>style.visibility</p:attrName>
                                        </p:attrNameLst>
                                      </p:cBhvr>
                                      <p:to>
                                        <p:strVal val="hidden"/>
                                      </p:to>
                                    </p:set>
                                  </p:childTnLst>
                                </p:cTn>
                              </p:par>
                              <p:par>
                                <p:cTn id="199" presetID="9" presetClass="exit" presetSubtype="0" fill="hold" grpId="1" nodeType="withEffect">
                                  <p:stCondLst>
                                    <p:cond delay="0"/>
                                  </p:stCondLst>
                                  <p:childTnLst>
                                    <p:animEffect transition="out" filter="dissolve">
                                      <p:cBhvr>
                                        <p:cTn id="200" dur="500"/>
                                        <p:tgtEl>
                                          <p:spTgt spid="349303"/>
                                        </p:tgtEl>
                                      </p:cBhvr>
                                    </p:animEffect>
                                    <p:set>
                                      <p:cBhvr>
                                        <p:cTn id="201" dur="1" fill="hold">
                                          <p:stCondLst>
                                            <p:cond delay="499"/>
                                          </p:stCondLst>
                                        </p:cTn>
                                        <p:tgtEl>
                                          <p:spTgt spid="349303"/>
                                        </p:tgtEl>
                                        <p:attrNameLst>
                                          <p:attrName>style.visibility</p:attrName>
                                        </p:attrNameLst>
                                      </p:cBhvr>
                                      <p:to>
                                        <p:strVal val="hidden"/>
                                      </p:to>
                                    </p:set>
                                  </p:childTnLst>
                                </p:cTn>
                              </p:par>
                              <p:par>
                                <p:cTn id="202" presetID="9" presetClass="exit" presetSubtype="0" fill="hold" grpId="1" nodeType="withEffect">
                                  <p:stCondLst>
                                    <p:cond delay="0"/>
                                  </p:stCondLst>
                                  <p:childTnLst>
                                    <p:animEffect transition="out" filter="dissolve">
                                      <p:cBhvr>
                                        <p:cTn id="203" dur="500"/>
                                        <p:tgtEl>
                                          <p:spTgt spid="349302"/>
                                        </p:tgtEl>
                                      </p:cBhvr>
                                    </p:animEffect>
                                    <p:set>
                                      <p:cBhvr>
                                        <p:cTn id="204" dur="1" fill="hold">
                                          <p:stCondLst>
                                            <p:cond delay="499"/>
                                          </p:stCondLst>
                                        </p:cTn>
                                        <p:tgtEl>
                                          <p:spTgt spid="349302"/>
                                        </p:tgtEl>
                                        <p:attrNameLst>
                                          <p:attrName>style.visibility</p:attrName>
                                        </p:attrNameLst>
                                      </p:cBhvr>
                                      <p:to>
                                        <p:strVal val="hidden"/>
                                      </p:to>
                                    </p:se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9" presetClass="exit" presetSubtype="0" fill="hold" grpId="1" nodeType="clickEffect">
                                  <p:stCondLst>
                                    <p:cond delay="0"/>
                                  </p:stCondLst>
                                  <p:childTnLst>
                                    <p:animEffect transition="out" filter="dissolve">
                                      <p:cBhvr>
                                        <p:cTn id="208" dur="500"/>
                                        <p:tgtEl>
                                          <p:spTgt spid="349298"/>
                                        </p:tgtEl>
                                      </p:cBhvr>
                                    </p:animEffect>
                                    <p:set>
                                      <p:cBhvr>
                                        <p:cTn id="209" dur="1" fill="hold">
                                          <p:stCondLst>
                                            <p:cond delay="499"/>
                                          </p:stCondLst>
                                        </p:cTn>
                                        <p:tgtEl>
                                          <p:spTgt spid="349298"/>
                                        </p:tgtEl>
                                        <p:attrNameLst>
                                          <p:attrName>style.visibility</p:attrName>
                                        </p:attrNameLst>
                                      </p:cBhvr>
                                      <p:to>
                                        <p:strVal val="hidden"/>
                                      </p:to>
                                    </p:se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9" presetClass="exit" presetSubtype="0" fill="hold" grpId="1" nodeType="clickEffect">
                                  <p:stCondLst>
                                    <p:cond delay="0"/>
                                  </p:stCondLst>
                                  <p:childTnLst>
                                    <p:animEffect transition="out" filter="dissolve">
                                      <p:cBhvr>
                                        <p:cTn id="213" dur="500"/>
                                        <p:tgtEl>
                                          <p:spTgt spid="349300"/>
                                        </p:tgtEl>
                                      </p:cBhvr>
                                    </p:animEffect>
                                    <p:set>
                                      <p:cBhvr>
                                        <p:cTn id="214" dur="1" fill="hold">
                                          <p:stCondLst>
                                            <p:cond delay="499"/>
                                          </p:stCondLst>
                                        </p:cTn>
                                        <p:tgtEl>
                                          <p:spTgt spid="349300"/>
                                        </p:tgtEl>
                                        <p:attrNameLst>
                                          <p:attrName>style.visibility</p:attrName>
                                        </p:attrNameLst>
                                      </p:cBhvr>
                                      <p:to>
                                        <p:strVal val="hidden"/>
                                      </p:to>
                                    </p:se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 presetClass="entr" presetSubtype="3" fill="hold" grpId="0" nodeType="clickEffect">
                                  <p:stCondLst>
                                    <p:cond delay="0"/>
                                  </p:stCondLst>
                                  <p:childTnLst>
                                    <p:set>
                                      <p:cBhvr>
                                        <p:cTn id="218" dur="1" fill="hold">
                                          <p:stCondLst>
                                            <p:cond delay="0"/>
                                          </p:stCondLst>
                                        </p:cTn>
                                        <p:tgtEl>
                                          <p:spTgt spid="349189"/>
                                        </p:tgtEl>
                                        <p:attrNameLst>
                                          <p:attrName>style.visibility</p:attrName>
                                        </p:attrNameLst>
                                      </p:cBhvr>
                                      <p:to>
                                        <p:strVal val="visible"/>
                                      </p:to>
                                    </p:set>
                                    <p:anim calcmode="lin" valueType="num">
                                      <p:cBhvr additive="base">
                                        <p:cTn id="219" dur="500" fill="hold"/>
                                        <p:tgtEl>
                                          <p:spTgt spid="349189"/>
                                        </p:tgtEl>
                                        <p:attrNameLst>
                                          <p:attrName>ppt_x</p:attrName>
                                        </p:attrNameLst>
                                      </p:cBhvr>
                                      <p:tavLst>
                                        <p:tav tm="0">
                                          <p:val>
                                            <p:strVal val="1+#ppt_w/2"/>
                                          </p:val>
                                        </p:tav>
                                        <p:tav tm="100000">
                                          <p:val>
                                            <p:strVal val="#ppt_x"/>
                                          </p:val>
                                        </p:tav>
                                      </p:tavLst>
                                    </p:anim>
                                    <p:anim calcmode="lin" valueType="num">
                                      <p:cBhvr additive="base">
                                        <p:cTn id="220" dur="500" fill="hold"/>
                                        <p:tgtEl>
                                          <p:spTgt spid="349189"/>
                                        </p:tgtEl>
                                        <p:attrNameLst>
                                          <p:attrName>ppt_y</p:attrName>
                                        </p:attrNameLst>
                                      </p:cBhvr>
                                      <p:tavLst>
                                        <p:tav tm="0">
                                          <p:val>
                                            <p:strVal val="0-#ppt_h/2"/>
                                          </p:val>
                                        </p:tav>
                                        <p:tav tm="100000">
                                          <p:val>
                                            <p:strVal val="#ppt_y"/>
                                          </p:val>
                                        </p:tav>
                                      </p:tavLst>
                                    </p:anim>
                                  </p:childTnLst>
                                </p:cTn>
                              </p:par>
                            </p:childTnLst>
                          </p:cTn>
                        </p:par>
                      </p:childTnLst>
                    </p:cTn>
                  </p:par>
                  <p:par>
                    <p:cTn id="221" fill="hold" nodeType="clickPar">
                      <p:stCondLst>
                        <p:cond delay="indefinite"/>
                      </p:stCondLst>
                      <p:childTnLst>
                        <p:par>
                          <p:cTn id="222" fill="hold" nodeType="withGroup">
                            <p:stCondLst>
                              <p:cond delay="0"/>
                            </p:stCondLst>
                            <p:childTnLst>
                              <p:par>
                                <p:cTn id="223" presetID="9" presetClass="entr" presetSubtype="0" fill="hold" nodeType="clickEffect">
                                  <p:stCondLst>
                                    <p:cond delay="0"/>
                                  </p:stCondLst>
                                  <p:childTnLst>
                                    <p:set>
                                      <p:cBhvr>
                                        <p:cTn id="224" dur="1" fill="hold">
                                          <p:stCondLst>
                                            <p:cond delay="0"/>
                                          </p:stCondLst>
                                        </p:cTn>
                                        <p:tgtEl>
                                          <p:spTgt spid="349360"/>
                                        </p:tgtEl>
                                        <p:attrNameLst>
                                          <p:attrName>style.visibility</p:attrName>
                                        </p:attrNameLst>
                                      </p:cBhvr>
                                      <p:to>
                                        <p:strVal val="visible"/>
                                      </p:to>
                                    </p:set>
                                    <p:animEffect transition="in" filter="dissolve">
                                      <p:cBhvr>
                                        <p:cTn id="225" dur="500"/>
                                        <p:tgtEl>
                                          <p:spTgt spid="349360"/>
                                        </p:tgtEl>
                                      </p:cBhvr>
                                    </p:animEffec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349316"/>
                                        </p:tgtEl>
                                        <p:attrNameLst>
                                          <p:attrName>style.visibility</p:attrName>
                                        </p:attrNameLst>
                                      </p:cBhvr>
                                      <p:to>
                                        <p:strVal val="visible"/>
                                      </p:to>
                                    </p:set>
                                  </p:childTnLst>
                                </p:cTn>
                              </p:par>
                            </p:childTnLst>
                          </p:cTn>
                        </p:par>
                        <p:par>
                          <p:cTn id="230" fill="hold" nodeType="afterGroup">
                            <p:stCondLst>
                              <p:cond delay="0"/>
                            </p:stCondLst>
                            <p:childTnLst>
                              <p:par>
                                <p:cTn id="231" presetID="1" presetClass="entr" presetSubtype="0" fill="hold" grpId="0" nodeType="afterEffect">
                                  <p:stCondLst>
                                    <p:cond delay="200"/>
                                  </p:stCondLst>
                                  <p:childTnLst>
                                    <p:set>
                                      <p:cBhvr>
                                        <p:cTn id="232" dur="1" fill="hold">
                                          <p:stCondLst>
                                            <p:cond delay="0"/>
                                          </p:stCondLst>
                                        </p:cTn>
                                        <p:tgtEl>
                                          <p:spTgt spid="349317"/>
                                        </p:tgtEl>
                                        <p:attrNameLst>
                                          <p:attrName>style.visibility</p:attrName>
                                        </p:attrNameLst>
                                      </p:cBhvr>
                                      <p:to>
                                        <p:strVal val="visible"/>
                                      </p:to>
                                    </p:set>
                                  </p:childTnLst>
                                </p:cTn>
                              </p:par>
                            </p:childTnLst>
                          </p:cTn>
                        </p:par>
                        <p:par>
                          <p:cTn id="233" fill="hold" nodeType="afterGroup">
                            <p:stCondLst>
                              <p:cond delay="200"/>
                            </p:stCondLst>
                            <p:childTnLst>
                              <p:par>
                                <p:cTn id="234" presetID="1" presetClass="entr" presetSubtype="0" fill="hold" grpId="0" nodeType="afterEffect">
                                  <p:stCondLst>
                                    <p:cond delay="200"/>
                                  </p:stCondLst>
                                  <p:childTnLst>
                                    <p:set>
                                      <p:cBhvr>
                                        <p:cTn id="235" dur="1" fill="hold">
                                          <p:stCondLst>
                                            <p:cond delay="0"/>
                                          </p:stCondLst>
                                        </p:cTn>
                                        <p:tgtEl>
                                          <p:spTgt spid="349318"/>
                                        </p:tgtEl>
                                        <p:attrNameLst>
                                          <p:attrName>style.visibility</p:attrName>
                                        </p:attrNameLst>
                                      </p:cBhvr>
                                      <p:to>
                                        <p:strVal val="visible"/>
                                      </p:to>
                                    </p:set>
                                  </p:childTnLst>
                                </p:cTn>
                              </p:par>
                            </p:childTnLst>
                          </p:cTn>
                        </p:par>
                        <p:par>
                          <p:cTn id="236" fill="hold" nodeType="afterGroup">
                            <p:stCondLst>
                              <p:cond delay="400"/>
                            </p:stCondLst>
                            <p:childTnLst>
                              <p:par>
                                <p:cTn id="237" presetID="1" presetClass="entr" presetSubtype="0" fill="hold" grpId="0" nodeType="afterEffect">
                                  <p:stCondLst>
                                    <p:cond delay="200"/>
                                  </p:stCondLst>
                                  <p:childTnLst>
                                    <p:set>
                                      <p:cBhvr>
                                        <p:cTn id="238" dur="1" fill="hold">
                                          <p:stCondLst>
                                            <p:cond delay="0"/>
                                          </p:stCondLst>
                                        </p:cTn>
                                        <p:tgtEl>
                                          <p:spTgt spid="349319"/>
                                        </p:tgtEl>
                                        <p:attrNameLst>
                                          <p:attrName>style.visibility</p:attrName>
                                        </p:attrNameLst>
                                      </p:cBhvr>
                                      <p:to>
                                        <p:strVal val="visible"/>
                                      </p:to>
                                    </p:set>
                                  </p:childTnLst>
                                </p:cTn>
                              </p:par>
                            </p:childTnLst>
                          </p:cTn>
                        </p:par>
                        <p:par>
                          <p:cTn id="239" fill="hold" nodeType="afterGroup">
                            <p:stCondLst>
                              <p:cond delay="600"/>
                            </p:stCondLst>
                            <p:childTnLst>
                              <p:par>
                                <p:cTn id="240" presetID="1" presetClass="entr" presetSubtype="0" fill="hold" grpId="0" nodeType="afterEffect">
                                  <p:stCondLst>
                                    <p:cond delay="200"/>
                                  </p:stCondLst>
                                  <p:childTnLst>
                                    <p:set>
                                      <p:cBhvr>
                                        <p:cTn id="241" dur="1" fill="hold">
                                          <p:stCondLst>
                                            <p:cond delay="0"/>
                                          </p:stCondLst>
                                        </p:cTn>
                                        <p:tgtEl>
                                          <p:spTgt spid="349320"/>
                                        </p:tgtEl>
                                        <p:attrNameLst>
                                          <p:attrName>style.visibility</p:attrName>
                                        </p:attrNameLst>
                                      </p:cBhvr>
                                      <p:to>
                                        <p:strVal val="visible"/>
                                      </p:to>
                                    </p:set>
                                  </p:childTnLst>
                                </p:cTn>
                              </p:par>
                            </p:childTnLst>
                          </p:cTn>
                        </p:par>
                        <p:par>
                          <p:cTn id="242" fill="hold" nodeType="afterGroup">
                            <p:stCondLst>
                              <p:cond delay="800"/>
                            </p:stCondLst>
                            <p:childTnLst>
                              <p:par>
                                <p:cTn id="243" presetID="1" presetClass="entr" presetSubtype="0" fill="hold" grpId="0" nodeType="afterEffect">
                                  <p:stCondLst>
                                    <p:cond delay="200"/>
                                  </p:stCondLst>
                                  <p:childTnLst>
                                    <p:set>
                                      <p:cBhvr>
                                        <p:cTn id="244" dur="1" fill="hold">
                                          <p:stCondLst>
                                            <p:cond delay="0"/>
                                          </p:stCondLst>
                                        </p:cTn>
                                        <p:tgtEl>
                                          <p:spTgt spid="349321"/>
                                        </p:tgtEl>
                                        <p:attrNameLst>
                                          <p:attrName>style.visibility</p:attrName>
                                        </p:attrNameLst>
                                      </p:cBhvr>
                                      <p:to>
                                        <p:strVal val="visible"/>
                                      </p:to>
                                    </p:set>
                                  </p:childTnLst>
                                </p:cTn>
                              </p:par>
                            </p:childTnLst>
                          </p:cTn>
                        </p:par>
                        <p:par>
                          <p:cTn id="245" fill="hold" nodeType="afterGroup">
                            <p:stCondLst>
                              <p:cond delay="1000"/>
                            </p:stCondLst>
                            <p:childTnLst>
                              <p:par>
                                <p:cTn id="246" presetID="1" presetClass="entr" presetSubtype="0" fill="hold" grpId="0" nodeType="afterEffect">
                                  <p:stCondLst>
                                    <p:cond delay="200"/>
                                  </p:stCondLst>
                                  <p:childTnLst>
                                    <p:set>
                                      <p:cBhvr>
                                        <p:cTn id="247" dur="1" fill="hold">
                                          <p:stCondLst>
                                            <p:cond delay="0"/>
                                          </p:stCondLst>
                                        </p:cTn>
                                        <p:tgtEl>
                                          <p:spTgt spid="349322"/>
                                        </p:tgtEl>
                                        <p:attrNameLst>
                                          <p:attrName>style.visibility</p:attrName>
                                        </p:attrNameLst>
                                      </p:cBhvr>
                                      <p:to>
                                        <p:strVal val="visible"/>
                                      </p:to>
                                    </p:set>
                                  </p:childTnLst>
                                </p:cTn>
                              </p:par>
                            </p:childTnLst>
                          </p:cTn>
                        </p:par>
                        <p:par>
                          <p:cTn id="248" fill="hold" nodeType="afterGroup">
                            <p:stCondLst>
                              <p:cond delay="1200"/>
                            </p:stCondLst>
                            <p:childTnLst>
                              <p:par>
                                <p:cTn id="249" presetID="1" presetClass="entr" presetSubtype="0" fill="hold" grpId="0" nodeType="afterEffect">
                                  <p:stCondLst>
                                    <p:cond delay="200"/>
                                  </p:stCondLst>
                                  <p:childTnLst>
                                    <p:set>
                                      <p:cBhvr>
                                        <p:cTn id="250" dur="1" fill="hold">
                                          <p:stCondLst>
                                            <p:cond delay="0"/>
                                          </p:stCondLst>
                                        </p:cTn>
                                        <p:tgtEl>
                                          <p:spTgt spid="349323"/>
                                        </p:tgtEl>
                                        <p:attrNameLst>
                                          <p:attrName>style.visibility</p:attrName>
                                        </p:attrNameLst>
                                      </p:cBhvr>
                                      <p:to>
                                        <p:strVal val="visible"/>
                                      </p:to>
                                    </p:set>
                                  </p:childTnLst>
                                </p:cTn>
                              </p:par>
                            </p:childTnLst>
                          </p:cTn>
                        </p:par>
                        <p:par>
                          <p:cTn id="251" fill="hold" nodeType="afterGroup">
                            <p:stCondLst>
                              <p:cond delay="1400"/>
                            </p:stCondLst>
                            <p:childTnLst>
                              <p:par>
                                <p:cTn id="252" presetID="1" presetClass="entr" presetSubtype="0" fill="hold" grpId="0" nodeType="afterEffect">
                                  <p:stCondLst>
                                    <p:cond delay="200"/>
                                  </p:stCondLst>
                                  <p:childTnLst>
                                    <p:set>
                                      <p:cBhvr>
                                        <p:cTn id="253" dur="1" fill="hold">
                                          <p:stCondLst>
                                            <p:cond delay="0"/>
                                          </p:stCondLst>
                                        </p:cTn>
                                        <p:tgtEl>
                                          <p:spTgt spid="349324"/>
                                        </p:tgtEl>
                                        <p:attrNameLst>
                                          <p:attrName>style.visibility</p:attrName>
                                        </p:attrNameLst>
                                      </p:cBhvr>
                                      <p:to>
                                        <p:strVal val="visible"/>
                                      </p:to>
                                    </p:set>
                                  </p:childTnLst>
                                </p:cTn>
                              </p:par>
                            </p:childTnLst>
                          </p:cTn>
                        </p:par>
                        <p:par>
                          <p:cTn id="254" fill="hold" nodeType="afterGroup">
                            <p:stCondLst>
                              <p:cond delay="1600"/>
                            </p:stCondLst>
                            <p:childTnLst>
                              <p:par>
                                <p:cTn id="255" presetID="1" presetClass="entr" presetSubtype="0" fill="hold" grpId="0" nodeType="afterEffect">
                                  <p:stCondLst>
                                    <p:cond delay="200"/>
                                  </p:stCondLst>
                                  <p:childTnLst>
                                    <p:set>
                                      <p:cBhvr>
                                        <p:cTn id="256" dur="1" fill="hold">
                                          <p:stCondLst>
                                            <p:cond delay="0"/>
                                          </p:stCondLst>
                                        </p:cTn>
                                        <p:tgtEl>
                                          <p:spTgt spid="349325"/>
                                        </p:tgtEl>
                                        <p:attrNameLst>
                                          <p:attrName>style.visibility</p:attrName>
                                        </p:attrNameLst>
                                      </p:cBhvr>
                                      <p:to>
                                        <p:strVal val="visible"/>
                                      </p:to>
                                    </p:set>
                                  </p:childTnLst>
                                </p:cTn>
                              </p:par>
                            </p:childTnLst>
                          </p:cTn>
                        </p:par>
                        <p:par>
                          <p:cTn id="257" fill="hold" nodeType="afterGroup">
                            <p:stCondLst>
                              <p:cond delay="1800"/>
                            </p:stCondLst>
                            <p:childTnLst>
                              <p:par>
                                <p:cTn id="258" presetID="1" presetClass="entr" presetSubtype="0" fill="hold" grpId="0" nodeType="afterEffect">
                                  <p:stCondLst>
                                    <p:cond delay="200"/>
                                  </p:stCondLst>
                                  <p:childTnLst>
                                    <p:set>
                                      <p:cBhvr>
                                        <p:cTn id="259" dur="1" fill="hold">
                                          <p:stCondLst>
                                            <p:cond delay="0"/>
                                          </p:stCondLst>
                                        </p:cTn>
                                        <p:tgtEl>
                                          <p:spTgt spid="349326"/>
                                        </p:tgtEl>
                                        <p:attrNameLst>
                                          <p:attrName>style.visibility</p:attrName>
                                        </p:attrNameLst>
                                      </p:cBhvr>
                                      <p:to>
                                        <p:strVal val="visible"/>
                                      </p:to>
                                    </p:set>
                                  </p:childTnLst>
                                </p:cTn>
                              </p:par>
                            </p:childTnLst>
                          </p:cTn>
                        </p:par>
                        <p:par>
                          <p:cTn id="260" fill="hold" nodeType="afterGroup">
                            <p:stCondLst>
                              <p:cond delay="2000"/>
                            </p:stCondLst>
                            <p:childTnLst>
                              <p:par>
                                <p:cTn id="261" presetID="1" presetClass="entr" presetSubtype="0" fill="hold" grpId="0" nodeType="afterEffect">
                                  <p:stCondLst>
                                    <p:cond delay="200"/>
                                  </p:stCondLst>
                                  <p:childTnLst>
                                    <p:set>
                                      <p:cBhvr>
                                        <p:cTn id="262" dur="1" fill="hold">
                                          <p:stCondLst>
                                            <p:cond delay="0"/>
                                          </p:stCondLst>
                                        </p:cTn>
                                        <p:tgtEl>
                                          <p:spTgt spid="349327"/>
                                        </p:tgtEl>
                                        <p:attrNameLst>
                                          <p:attrName>style.visibility</p:attrName>
                                        </p:attrNameLst>
                                      </p:cBhvr>
                                      <p:to>
                                        <p:strVal val="visible"/>
                                      </p:to>
                                    </p:set>
                                  </p:childTnLst>
                                </p:cTn>
                              </p:par>
                            </p:childTnLst>
                          </p:cTn>
                        </p:par>
                        <p:par>
                          <p:cTn id="263" fill="hold" nodeType="afterGroup">
                            <p:stCondLst>
                              <p:cond delay="2200"/>
                            </p:stCondLst>
                            <p:childTnLst>
                              <p:par>
                                <p:cTn id="264" presetID="1" presetClass="entr" presetSubtype="0" fill="hold" grpId="0" nodeType="afterEffect">
                                  <p:stCondLst>
                                    <p:cond delay="200"/>
                                  </p:stCondLst>
                                  <p:childTnLst>
                                    <p:set>
                                      <p:cBhvr>
                                        <p:cTn id="265" dur="1" fill="hold">
                                          <p:stCondLst>
                                            <p:cond delay="0"/>
                                          </p:stCondLst>
                                        </p:cTn>
                                        <p:tgtEl>
                                          <p:spTgt spid="349328"/>
                                        </p:tgtEl>
                                        <p:attrNameLst>
                                          <p:attrName>style.visibility</p:attrName>
                                        </p:attrNameLst>
                                      </p:cBhvr>
                                      <p:to>
                                        <p:strVal val="visible"/>
                                      </p:to>
                                    </p:set>
                                  </p:childTnLst>
                                </p:cTn>
                              </p:par>
                            </p:childTnLst>
                          </p:cTn>
                        </p:par>
                        <p:par>
                          <p:cTn id="266" fill="hold" nodeType="afterGroup">
                            <p:stCondLst>
                              <p:cond delay="2400"/>
                            </p:stCondLst>
                            <p:childTnLst>
                              <p:par>
                                <p:cTn id="267" presetID="1" presetClass="entr" presetSubtype="0" fill="hold" grpId="0" nodeType="afterEffect">
                                  <p:stCondLst>
                                    <p:cond delay="200"/>
                                  </p:stCondLst>
                                  <p:childTnLst>
                                    <p:set>
                                      <p:cBhvr>
                                        <p:cTn id="268" dur="1" fill="hold">
                                          <p:stCondLst>
                                            <p:cond delay="0"/>
                                          </p:stCondLst>
                                        </p:cTn>
                                        <p:tgtEl>
                                          <p:spTgt spid="349329"/>
                                        </p:tgtEl>
                                        <p:attrNameLst>
                                          <p:attrName>style.visibility</p:attrName>
                                        </p:attrNameLst>
                                      </p:cBhvr>
                                      <p:to>
                                        <p:strVal val="visible"/>
                                      </p:to>
                                    </p:set>
                                  </p:childTnLst>
                                </p:cTn>
                              </p:par>
                            </p:childTnLst>
                          </p:cTn>
                        </p:par>
                        <p:par>
                          <p:cTn id="269" fill="hold" nodeType="afterGroup">
                            <p:stCondLst>
                              <p:cond delay="2600"/>
                            </p:stCondLst>
                            <p:childTnLst>
                              <p:par>
                                <p:cTn id="270" presetID="1" presetClass="entr" presetSubtype="0" fill="hold" grpId="0" nodeType="afterEffect">
                                  <p:stCondLst>
                                    <p:cond delay="200"/>
                                  </p:stCondLst>
                                  <p:childTnLst>
                                    <p:set>
                                      <p:cBhvr>
                                        <p:cTn id="271" dur="1" fill="hold">
                                          <p:stCondLst>
                                            <p:cond delay="0"/>
                                          </p:stCondLst>
                                        </p:cTn>
                                        <p:tgtEl>
                                          <p:spTgt spid="349331"/>
                                        </p:tgtEl>
                                        <p:attrNameLst>
                                          <p:attrName>style.visibility</p:attrName>
                                        </p:attrNameLst>
                                      </p:cBhvr>
                                      <p:to>
                                        <p:strVal val="visible"/>
                                      </p:to>
                                    </p:set>
                                  </p:childTnLst>
                                </p:cTn>
                              </p:par>
                            </p:childTnLst>
                          </p:cTn>
                        </p:par>
                        <p:par>
                          <p:cTn id="272" fill="hold" nodeType="afterGroup">
                            <p:stCondLst>
                              <p:cond delay="2800"/>
                            </p:stCondLst>
                            <p:childTnLst>
                              <p:par>
                                <p:cTn id="273" presetID="1" presetClass="entr" presetSubtype="0" fill="hold" grpId="0" nodeType="afterEffect">
                                  <p:stCondLst>
                                    <p:cond delay="200"/>
                                  </p:stCondLst>
                                  <p:childTnLst>
                                    <p:set>
                                      <p:cBhvr>
                                        <p:cTn id="274" dur="1" fill="hold">
                                          <p:stCondLst>
                                            <p:cond delay="0"/>
                                          </p:stCondLst>
                                        </p:cTn>
                                        <p:tgtEl>
                                          <p:spTgt spid="349332"/>
                                        </p:tgtEl>
                                        <p:attrNameLst>
                                          <p:attrName>style.visibility</p:attrName>
                                        </p:attrNameLst>
                                      </p:cBhvr>
                                      <p:to>
                                        <p:strVal val="visible"/>
                                      </p:to>
                                    </p:set>
                                  </p:childTnLst>
                                </p:cTn>
                              </p:par>
                            </p:childTnLst>
                          </p:cTn>
                        </p:par>
                      </p:childTnLst>
                    </p:cTn>
                  </p:par>
                  <p:par>
                    <p:cTn id="275" fill="hold" nodeType="clickPar">
                      <p:stCondLst>
                        <p:cond delay="indefinite"/>
                      </p:stCondLst>
                      <p:childTnLst>
                        <p:par>
                          <p:cTn id="276" fill="hold" nodeType="withGroup">
                            <p:stCondLst>
                              <p:cond delay="0"/>
                            </p:stCondLst>
                            <p:childTnLst>
                              <p:par>
                                <p:cTn id="277" presetID="9" presetClass="exit" presetSubtype="0" fill="hold" grpId="1" nodeType="clickEffect">
                                  <p:stCondLst>
                                    <p:cond delay="0"/>
                                  </p:stCondLst>
                                  <p:childTnLst>
                                    <p:animEffect transition="out" filter="dissolve">
                                      <p:cBhvr>
                                        <p:cTn id="278" dur="500"/>
                                        <p:tgtEl>
                                          <p:spTgt spid="349332"/>
                                        </p:tgtEl>
                                      </p:cBhvr>
                                    </p:animEffect>
                                    <p:set>
                                      <p:cBhvr>
                                        <p:cTn id="279" dur="1" fill="hold">
                                          <p:stCondLst>
                                            <p:cond delay="499"/>
                                          </p:stCondLst>
                                        </p:cTn>
                                        <p:tgtEl>
                                          <p:spTgt spid="349332"/>
                                        </p:tgtEl>
                                        <p:attrNameLst>
                                          <p:attrName>style.visibility</p:attrName>
                                        </p:attrNameLst>
                                      </p:cBhvr>
                                      <p:to>
                                        <p:strVal val="hidden"/>
                                      </p:to>
                                    </p:set>
                                  </p:childTnLst>
                                </p:cTn>
                              </p:par>
                              <p:par>
                                <p:cTn id="280" presetID="9" presetClass="exit" presetSubtype="0" fill="hold" grpId="1" nodeType="withEffect">
                                  <p:stCondLst>
                                    <p:cond delay="0"/>
                                  </p:stCondLst>
                                  <p:childTnLst>
                                    <p:animEffect transition="out" filter="dissolve">
                                      <p:cBhvr>
                                        <p:cTn id="281" dur="500"/>
                                        <p:tgtEl>
                                          <p:spTgt spid="349318"/>
                                        </p:tgtEl>
                                      </p:cBhvr>
                                    </p:animEffect>
                                    <p:set>
                                      <p:cBhvr>
                                        <p:cTn id="282" dur="1" fill="hold">
                                          <p:stCondLst>
                                            <p:cond delay="499"/>
                                          </p:stCondLst>
                                        </p:cTn>
                                        <p:tgtEl>
                                          <p:spTgt spid="349318"/>
                                        </p:tgtEl>
                                        <p:attrNameLst>
                                          <p:attrName>style.visibility</p:attrName>
                                        </p:attrNameLst>
                                      </p:cBhvr>
                                      <p:to>
                                        <p:strVal val="hidden"/>
                                      </p:to>
                                    </p:set>
                                  </p:childTnLst>
                                </p:cTn>
                              </p:par>
                              <p:par>
                                <p:cTn id="283" presetID="9" presetClass="exit" presetSubtype="0" fill="hold" grpId="1" nodeType="withEffect">
                                  <p:stCondLst>
                                    <p:cond delay="0"/>
                                  </p:stCondLst>
                                  <p:childTnLst>
                                    <p:animEffect transition="out" filter="dissolve">
                                      <p:cBhvr>
                                        <p:cTn id="284" dur="500"/>
                                        <p:tgtEl>
                                          <p:spTgt spid="349321"/>
                                        </p:tgtEl>
                                      </p:cBhvr>
                                    </p:animEffect>
                                    <p:set>
                                      <p:cBhvr>
                                        <p:cTn id="285" dur="1" fill="hold">
                                          <p:stCondLst>
                                            <p:cond delay="499"/>
                                          </p:stCondLst>
                                        </p:cTn>
                                        <p:tgtEl>
                                          <p:spTgt spid="349321"/>
                                        </p:tgtEl>
                                        <p:attrNameLst>
                                          <p:attrName>style.visibility</p:attrName>
                                        </p:attrNameLst>
                                      </p:cBhvr>
                                      <p:to>
                                        <p:strVal val="hidden"/>
                                      </p:to>
                                    </p:set>
                                  </p:childTnLst>
                                </p:cTn>
                              </p:par>
                              <p:par>
                                <p:cTn id="286" presetID="9" presetClass="exit" presetSubtype="0" fill="hold" grpId="1" nodeType="withEffect">
                                  <p:stCondLst>
                                    <p:cond delay="0"/>
                                  </p:stCondLst>
                                  <p:childTnLst>
                                    <p:animEffect transition="out" filter="dissolve">
                                      <p:cBhvr>
                                        <p:cTn id="287" dur="500"/>
                                        <p:tgtEl>
                                          <p:spTgt spid="349323"/>
                                        </p:tgtEl>
                                      </p:cBhvr>
                                    </p:animEffect>
                                    <p:set>
                                      <p:cBhvr>
                                        <p:cTn id="288" dur="1" fill="hold">
                                          <p:stCondLst>
                                            <p:cond delay="499"/>
                                          </p:stCondLst>
                                        </p:cTn>
                                        <p:tgtEl>
                                          <p:spTgt spid="349323"/>
                                        </p:tgtEl>
                                        <p:attrNameLst>
                                          <p:attrName>style.visibility</p:attrName>
                                        </p:attrNameLst>
                                      </p:cBhvr>
                                      <p:to>
                                        <p:strVal val="hidden"/>
                                      </p:to>
                                    </p:set>
                                  </p:childTnLst>
                                </p:cTn>
                              </p:par>
                              <p:par>
                                <p:cTn id="289" presetID="9" presetClass="exit" presetSubtype="0" fill="hold" grpId="1" nodeType="withEffect">
                                  <p:stCondLst>
                                    <p:cond delay="0"/>
                                  </p:stCondLst>
                                  <p:childTnLst>
                                    <p:animEffect transition="out" filter="dissolve">
                                      <p:cBhvr>
                                        <p:cTn id="290" dur="500"/>
                                        <p:tgtEl>
                                          <p:spTgt spid="349326"/>
                                        </p:tgtEl>
                                      </p:cBhvr>
                                    </p:animEffect>
                                    <p:set>
                                      <p:cBhvr>
                                        <p:cTn id="291" dur="1" fill="hold">
                                          <p:stCondLst>
                                            <p:cond delay="499"/>
                                          </p:stCondLst>
                                        </p:cTn>
                                        <p:tgtEl>
                                          <p:spTgt spid="349326"/>
                                        </p:tgtEl>
                                        <p:attrNameLst>
                                          <p:attrName>style.visibility</p:attrName>
                                        </p:attrNameLst>
                                      </p:cBhvr>
                                      <p:to>
                                        <p:strVal val="hidden"/>
                                      </p:to>
                                    </p:set>
                                  </p:childTnLst>
                                </p:cTn>
                              </p:par>
                              <p:par>
                                <p:cTn id="292" presetID="9" presetClass="exit" presetSubtype="0" fill="hold" grpId="1" nodeType="withEffect">
                                  <p:stCondLst>
                                    <p:cond delay="0"/>
                                  </p:stCondLst>
                                  <p:childTnLst>
                                    <p:animEffect transition="out" filter="dissolve">
                                      <p:cBhvr>
                                        <p:cTn id="293" dur="500"/>
                                        <p:tgtEl>
                                          <p:spTgt spid="349329"/>
                                        </p:tgtEl>
                                      </p:cBhvr>
                                    </p:animEffect>
                                    <p:set>
                                      <p:cBhvr>
                                        <p:cTn id="294" dur="1" fill="hold">
                                          <p:stCondLst>
                                            <p:cond delay="499"/>
                                          </p:stCondLst>
                                        </p:cTn>
                                        <p:tgtEl>
                                          <p:spTgt spid="349329"/>
                                        </p:tgtEl>
                                        <p:attrNameLst>
                                          <p:attrName>style.visibility</p:attrName>
                                        </p:attrNameLst>
                                      </p:cBhvr>
                                      <p:to>
                                        <p:strVal val="hidden"/>
                                      </p:to>
                                    </p:set>
                                  </p:childTnLst>
                                </p:cTn>
                              </p:par>
                            </p:childTnLst>
                          </p:cTn>
                        </p:par>
                      </p:childTnLst>
                    </p:cTn>
                  </p:par>
                  <p:par>
                    <p:cTn id="295" fill="hold" nodeType="clickPar">
                      <p:stCondLst>
                        <p:cond delay="indefinite"/>
                      </p:stCondLst>
                      <p:childTnLst>
                        <p:par>
                          <p:cTn id="296" fill="hold" nodeType="withGroup">
                            <p:stCondLst>
                              <p:cond delay="0"/>
                            </p:stCondLst>
                            <p:childTnLst>
                              <p:par>
                                <p:cTn id="297" presetID="9" presetClass="exit" presetSubtype="0" fill="hold" grpId="1" nodeType="clickEffect">
                                  <p:stCondLst>
                                    <p:cond delay="0"/>
                                  </p:stCondLst>
                                  <p:childTnLst>
                                    <p:animEffect transition="out" filter="dissolve">
                                      <p:cBhvr>
                                        <p:cTn id="298" dur="500"/>
                                        <p:tgtEl>
                                          <p:spTgt spid="349316"/>
                                        </p:tgtEl>
                                      </p:cBhvr>
                                    </p:animEffect>
                                    <p:set>
                                      <p:cBhvr>
                                        <p:cTn id="299" dur="1" fill="hold">
                                          <p:stCondLst>
                                            <p:cond delay="499"/>
                                          </p:stCondLst>
                                        </p:cTn>
                                        <p:tgtEl>
                                          <p:spTgt spid="349316"/>
                                        </p:tgtEl>
                                        <p:attrNameLst>
                                          <p:attrName>style.visibility</p:attrName>
                                        </p:attrNameLst>
                                      </p:cBhvr>
                                      <p:to>
                                        <p:strVal val="hidden"/>
                                      </p:to>
                                    </p:set>
                                  </p:childTnLst>
                                </p:cTn>
                              </p:par>
                              <p:par>
                                <p:cTn id="300" presetID="9" presetClass="exit" presetSubtype="0" fill="hold" grpId="1" nodeType="withEffect">
                                  <p:stCondLst>
                                    <p:cond delay="0"/>
                                  </p:stCondLst>
                                  <p:childTnLst>
                                    <p:animEffect transition="out" filter="dissolve">
                                      <p:cBhvr>
                                        <p:cTn id="301" dur="500"/>
                                        <p:tgtEl>
                                          <p:spTgt spid="349317"/>
                                        </p:tgtEl>
                                      </p:cBhvr>
                                    </p:animEffect>
                                    <p:set>
                                      <p:cBhvr>
                                        <p:cTn id="302" dur="1" fill="hold">
                                          <p:stCondLst>
                                            <p:cond delay="499"/>
                                          </p:stCondLst>
                                        </p:cTn>
                                        <p:tgtEl>
                                          <p:spTgt spid="349317"/>
                                        </p:tgtEl>
                                        <p:attrNameLst>
                                          <p:attrName>style.visibility</p:attrName>
                                        </p:attrNameLst>
                                      </p:cBhvr>
                                      <p:to>
                                        <p:strVal val="hidden"/>
                                      </p:to>
                                    </p:set>
                                  </p:childTnLst>
                                </p:cTn>
                              </p:par>
                              <p:par>
                                <p:cTn id="303" presetID="9" presetClass="exit" presetSubtype="0" fill="hold" grpId="1" nodeType="withEffect">
                                  <p:stCondLst>
                                    <p:cond delay="0"/>
                                  </p:stCondLst>
                                  <p:childTnLst>
                                    <p:animEffect transition="out" filter="dissolve">
                                      <p:cBhvr>
                                        <p:cTn id="304" dur="500"/>
                                        <p:tgtEl>
                                          <p:spTgt spid="349319"/>
                                        </p:tgtEl>
                                      </p:cBhvr>
                                    </p:animEffect>
                                    <p:set>
                                      <p:cBhvr>
                                        <p:cTn id="305" dur="1" fill="hold">
                                          <p:stCondLst>
                                            <p:cond delay="499"/>
                                          </p:stCondLst>
                                        </p:cTn>
                                        <p:tgtEl>
                                          <p:spTgt spid="349319"/>
                                        </p:tgtEl>
                                        <p:attrNameLst>
                                          <p:attrName>style.visibility</p:attrName>
                                        </p:attrNameLst>
                                      </p:cBhvr>
                                      <p:to>
                                        <p:strVal val="hidden"/>
                                      </p:to>
                                    </p:set>
                                  </p:childTnLst>
                                </p:cTn>
                              </p:par>
                              <p:par>
                                <p:cTn id="306" presetID="9" presetClass="exit" presetSubtype="0" fill="hold" grpId="1" nodeType="withEffect">
                                  <p:stCondLst>
                                    <p:cond delay="0"/>
                                  </p:stCondLst>
                                  <p:childTnLst>
                                    <p:animEffect transition="out" filter="dissolve">
                                      <p:cBhvr>
                                        <p:cTn id="307" dur="500"/>
                                        <p:tgtEl>
                                          <p:spTgt spid="349320"/>
                                        </p:tgtEl>
                                      </p:cBhvr>
                                    </p:animEffect>
                                    <p:set>
                                      <p:cBhvr>
                                        <p:cTn id="308" dur="1" fill="hold">
                                          <p:stCondLst>
                                            <p:cond delay="499"/>
                                          </p:stCondLst>
                                        </p:cTn>
                                        <p:tgtEl>
                                          <p:spTgt spid="349320"/>
                                        </p:tgtEl>
                                        <p:attrNameLst>
                                          <p:attrName>style.visibility</p:attrName>
                                        </p:attrNameLst>
                                      </p:cBhvr>
                                      <p:to>
                                        <p:strVal val="hidden"/>
                                      </p:to>
                                    </p:set>
                                  </p:childTnLst>
                                </p:cTn>
                              </p:par>
                              <p:par>
                                <p:cTn id="309" presetID="9" presetClass="exit" presetSubtype="0" fill="hold" grpId="1" nodeType="withEffect">
                                  <p:stCondLst>
                                    <p:cond delay="0"/>
                                  </p:stCondLst>
                                  <p:childTnLst>
                                    <p:animEffect transition="out" filter="dissolve">
                                      <p:cBhvr>
                                        <p:cTn id="310" dur="500"/>
                                        <p:tgtEl>
                                          <p:spTgt spid="349327"/>
                                        </p:tgtEl>
                                      </p:cBhvr>
                                    </p:animEffect>
                                    <p:set>
                                      <p:cBhvr>
                                        <p:cTn id="311" dur="1" fill="hold">
                                          <p:stCondLst>
                                            <p:cond delay="499"/>
                                          </p:stCondLst>
                                        </p:cTn>
                                        <p:tgtEl>
                                          <p:spTgt spid="349327"/>
                                        </p:tgtEl>
                                        <p:attrNameLst>
                                          <p:attrName>style.visibility</p:attrName>
                                        </p:attrNameLst>
                                      </p:cBhvr>
                                      <p:to>
                                        <p:strVal val="hidden"/>
                                      </p:to>
                                    </p:set>
                                  </p:childTnLst>
                                </p:cTn>
                              </p:par>
                              <p:par>
                                <p:cTn id="312" presetID="9" presetClass="exit" presetSubtype="0" fill="hold" grpId="1" nodeType="withEffect">
                                  <p:stCondLst>
                                    <p:cond delay="0"/>
                                  </p:stCondLst>
                                  <p:childTnLst>
                                    <p:animEffect transition="out" filter="dissolve">
                                      <p:cBhvr>
                                        <p:cTn id="313" dur="500"/>
                                        <p:tgtEl>
                                          <p:spTgt spid="349325"/>
                                        </p:tgtEl>
                                      </p:cBhvr>
                                    </p:animEffect>
                                    <p:set>
                                      <p:cBhvr>
                                        <p:cTn id="314" dur="1" fill="hold">
                                          <p:stCondLst>
                                            <p:cond delay="499"/>
                                          </p:stCondLst>
                                        </p:cTn>
                                        <p:tgtEl>
                                          <p:spTgt spid="349325"/>
                                        </p:tgtEl>
                                        <p:attrNameLst>
                                          <p:attrName>style.visibility</p:attrName>
                                        </p:attrNameLst>
                                      </p:cBhvr>
                                      <p:to>
                                        <p:strVal val="hidden"/>
                                      </p:to>
                                    </p:set>
                                  </p:childTnLst>
                                </p:cTn>
                              </p:par>
                            </p:childTnLst>
                          </p:cTn>
                        </p:par>
                      </p:childTnLst>
                    </p:cTn>
                  </p:par>
                  <p:par>
                    <p:cTn id="315" fill="hold" nodeType="clickPar">
                      <p:stCondLst>
                        <p:cond delay="indefinite"/>
                      </p:stCondLst>
                      <p:childTnLst>
                        <p:par>
                          <p:cTn id="316" fill="hold" nodeType="withGroup">
                            <p:stCondLst>
                              <p:cond delay="0"/>
                            </p:stCondLst>
                            <p:childTnLst>
                              <p:par>
                                <p:cTn id="317" presetID="9" presetClass="exit" presetSubtype="0" fill="hold" grpId="1" nodeType="clickEffect">
                                  <p:stCondLst>
                                    <p:cond delay="0"/>
                                  </p:stCondLst>
                                  <p:childTnLst>
                                    <p:animEffect transition="out" filter="dissolve">
                                      <p:cBhvr>
                                        <p:cTn id="318" dur="500"/>
                                        <p:tgtEl>
                                          <p:spTgt spid="349328"/>
                                        </p:tgtEl>
                                      </p:cBhvr>
                                    </p:animEffect>
                                    <p:set>
                                      <p:cBhvr>
                                        <p:cTn id="319" dur="1" fill="hold">
                                          <p:stCondLst>
                                            <p:cond delay="499"/>
                                          </p:stCondLst>
                                        </p:cTn>
                                        <p:tgtEl>
                                          <p:spTgt spid="349328"/>
                                        </p:tgtEl>
                                        <p:attrNameLst>
                                          <p:attrName>style.visibility</p:attrName>
                                        </p:attrNameLst>
                                      </p:cBhvr>
                                      <p:to>
                                        <p:strVal val="hidden"/>
                                      </p:to>
                                    </p:set>
                                  </p:childTnLst>
                                </p:cTn>
                              </p:par>
                              <p:par>
                                <p:cTn id="320" presetID="9" presetClass="exit" presetSubtype="0" fill="hold" grpId="1" nodeType="withEffect">
                                  <p:stCondLst>
                                    <p:cond delay="0"/>
                                  </p:stCondLst>
                                  <p:childTnLst>
                                    <p:animEffect transition="out" filter="dissolve">
                                      <p:cBhvr>
                                        <p:cTn id="321" dur="500"/>
                                        <p:tgtEl>
                                          <p:spTgt spid="349324"/>
                                        </p:tgtEl>
                                      </p:cBhvr>
                                    </p:animEffect>
                                    <p:set>
                                      <p:cBhvr>
                                        <p:cTn id="322" dur="1" fill="hold">
                                          <p:stCondLst>
                                            <p:cond delay="499"/>
                                          </p:stCondLst>
                                        </p:cTn>
                                        <p:tgtEl>
                                          <p:spTgt spid="349324"/>
                                        </p:tgtEl>
                                        <p:attrNameLst>
                                          <p:attrName>style.visibility</p:attrName>
                                        </p:attrNameLst>
                                      </p:cBhvr>
                                      <p:to>
                                        <p:strVal val="hidden"/>
                                      </p:to>
                                    </p:set>
                                  </p:childTnLst>
                                </p:cTn>
                              </p:par>
                            </p:childTnLst>
                          </p:cTn>
                        </p:par>
                      </p:childTnLst>
                    </p:cTn>
                  </p:par>
                  <p:par>
                    <p:cTn id="323" fill="hold" nodeType="clickPar">
                      <p:stCondLst>
                        <p:cond delay="indefinite"/>
                      </p:stCondLst>
                      <p:childTnLst>
                        <p:par>
                          <p:cTn id="324" fill="hold" nodeType="withGroup">
                            <p:stCondLst>
                              <p:cond delay="0"/>
                            </p:stCondLst>
                            <p:childTnLst>
                              <p:par>
                                <p:cTn id="325" presetID="9" presetClass="exit" presetSubtype="0" fill="hold" grpId="1" nodeType="clickEffect">
                                  <p:stCondLst>
                                    <p:cond delay="0"/>
                                  </p:stCondLst>
                                  <p:childTnLst>
                                    <p:animEffect transition="out" filter="dissolve">
                                      <p:cBhvr>
                                        <p:cTn id="326" dur="500"/>
                                        <p:tgtEl>
                                          <p:spTgt spid="349331"/>
                                        </p:tgtEl>
                                      </p:cBhvr>
                                    </p:animEffect>
                                    <p:set>
                                      <p:cBhvr>
                                        <p:cTn id="327" dur="1" fill="hold">
                                          <p:stCondLst>
                                            <p:cond delay="499"/>
                                          </p:stCondLst>
                                        </p:cTn>
                                        <p:tgtEl>
                                          <p:spTgt spid="349331"/>
                                        </p:tgtEl>
                                        <p:attrNameLst>
                                          <p:attrName>style.visibility</p:attrName>
                                        </p:attrNameLst>
                                      </p:cBhvr>
                                      <p:to>
                                        <p:strVal val="hidden"/>
                                      </p:to>
                                    </p:set>
                                  </p:childTnLst>
                                </p:cTn>
                              </p:par>
                            </p:childTnLst>
                          </p:cTn>
                        </p:par>
                      </p:childTnLst>
                    </p:cTn>
                  </p:par>
                  <p:par>
                    <p:cTn id="328" fill="hold" nodeType="clickPar">
                      <p:stCondLst>
                        <p:cond delay="indefinite"/>
                      </p:stCondLst>
                      <p:childTnLst>
                        <p:par>
                          <p:cTn id="329" fill="hold" nodeType="withGroup">
                            <p:stCondLst>
                              <p:cond delay="0"/>
                            </p:stCondLst>
                            <p:childTnLst>
                              <p:par>
                                <p:cTn id="330" presetID="2" presetClass="entr" presetSubtype="8" fill="hold" grpId="0" nodeType="clickEffect">
                                  <p:stCondLst>
                                    <p:cond delay="0"/>
                                  </p:stCondLst>
                                  <p:childTnLst>
                                    <p:set>
                                      <p:cBhvr>
                                        <p:cTn id="331" dur="1" fill="hold">
                                          <p:stCondLst>
                                            <p:cond delay="0"/>
                                          </p:stCondLst>
                                        </p:cTn>
                                        <p:tgtEl>
                                          <p:spTgt spid="349188"/>
                                        </p:tgtEl>
                                        <p:attrNameLst>
                                          <p:attrName>style.visibility</p:attrName>
                                        </p:attrNameLst>
                                      </p:cBhvr>
                                      <p:to>
                                        <p:strVal val="visible"/>
                                      </p:to>
                                    </p:set>
                                    <p:anim calcmode="lin" valueType="num">
                                      <p:cBhvr additive="base">
                                        <p:cTn id="332" dur="500" fill="hold"/>
                                        <p:tgtEl>
                                          <p:spTgt spid="349188"/>
                                        </p:tgtEl>
                                        <p:attrNameLst>
                                          <p:attrName>ppt_x</p:attrName>
                                        </p:attrNameLst>
                                      </p:cBhvr>
                                      <p:tavLst>
                                        <p:tav tm="0">
                                          <p:val>
                                            <p:strVal val="0-#ppt_w/2"/>
                                          </p:val>
                                        </p:tav>
                                        <p:tav tm="100000">
                                          <p:val>
                                            <p:strVal val="#ppt_x"/>
                                          </p:val>
                                        </p:tav>
                                      </p:tavLst>
                                    </p:anim>
                                    <p:anim calcmode="lin" valueType="num">
                                      <p:cBhvr additive="base">
                                        <p:cTn id="333" dur="500" fill="hold"/>
                                        <p:tgtEl>
                                          <p:spTgt spid="349188"/>
                                        </p:tgtEl>
                                        <p:attrNameLst>
                                          <p:attrName>ppt_y</p:attrName>
                                        </p:attrNameLst>
                                      </p:cBhvr>
                                      <p:tavLst>
                                        <p:tav tm="0">
                                          <p:val>
                                            <p:strVal val="#ppt_y"/>
                                          </p:val>
                                        </p:tav>
                                        <p:tav tm="100000">
                                          <p:val>
                                            <p:strVal val="#ppt_y"/>
                                          </p:val>
                                        </p:tav>
                                      </p:tavLst>
                                    </p:anim>
                                  </p:childTnLst>
                                </p:cTn>
                              </p:par>
                            </p:childTnLst>
                          </p:cTn>
                        </p:par>
                      </p:childTnLst>
                    </p:cTn>
                  </p:par>
                  <p:par>
                    <p:cTn id="334" fill="hold" nodeType="clickPar">
                      <p:stCondLst>
                        <p:cond delay="indefinite"/>
                      </p:stCondLst>
                      <p:childTnLst>
                        <p:par>
                          <p:cTn id="335" fill="hold" nodeType="withGroup">
                            <p:stCondLst>
                              <p:cond delay="0"/>
                            </p:stCondLst>
                            <p:childTnLst>
                              <p:par>
                                <p:cTn id="336" presetID="9" presetClass="entr" presetSubtype="0" fill="hold" nodeType="clickEffect">
                                  <p:stCondLst>
                                    <p:cond delay="0"/>
                                  </p:stCondLst>
                                  <p:childTnLst>
                                    <p:set>
                                      <p:cBhvr>
                                        <p:cTn id="337" dur="1" fill="hold">
                                          <p:stCondLst>
                                            <p:cond delay="0"/>
                                          </p:stCondLst>
                                        </p:cTn>
                                        <p:tgtEl>
                                          <p:spTgt spid="349361"/>
                                        </p:tgtEl>
                                        <p:attrNameLst>
                                          <p:attrName>style.visibility</p:attrName>
                                        </p:attrNameLst>
                                      </p:cBhvr>
                                      <p:to>
                                        <p:strVal val="visible"/>
                                      </p:to>
                                    </p:set>
                                    <p:animEffect transition="in" filter="dissolve">
                                      <p:cBhvr>
                                        <p:cTn id="338" dur="500"/>
                                        <p:tgtEl>
                                          <p:spTgt spid="349361"/>
                                        </p:tgtEl>
                                      </p:cBhvr>
                                    </p:animEffect>
                                  </p:childTnLst>
                                </p:cTn>
                              </p:par>
                            </p:childTnLst>
                          </p:cTn>
                        </p:par>
                      </p:childTnLst>
                    </p:cTn>
                  </p:par>
                  <p:par>
                    <p:cTn id="339" fill="hold" nodeType="clickPar">
                      <p:stCondLst>
                        <p:cond delay="indefinite"/>
                      </p:stCondLst>
                      <p:childTnLst>
                        <p:par>
                          <p:cTn id="340" fill="hold" nodeType="withGroup">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349339"/>
                                        </p:tgtEl>
                                        <p:attrNameLst>
                                          <p:attrName>style.visibility</p:attrName>
                                        </p:attrNameLst>
                                      </p:cBhvr>
                                      <p:to>
                                        <p:strVal val="visible"/>
                                      </p:to>
                                    </p:set>
                                  </p:childTnLst>
                                </p:cTn>
                              </p:par>
                            </p:childTnLst>
                          </p:cTn>
                        </p:par>
                        <p:par>
                          <p:cTn id="343" fill="hold" nodeType="afterGroup">
                            <p:stCondLst>
                              <p:cond delay="0"/>
                            </p:stCondLst>
                            <p:childTnLst>
                              <p:par>
                                <p:cTn id="344" presetID="1" presetClass="entr" presetSubtype="0" fill="hold" grpId="0" nodeType="afterEffect">
                                  <p:stCondLst>
                                    <p:cond delay="100"/>
                                  </p:stCondLst>
                                  <p:childTnLst>
                                    <p:set>
                                      <p:cBhvr>
                                        <p:cTn id="345" dur="1" fill="hold">
                                          <p:stCondLst>
                                            <p:cond delay="0"/>
                                          </p:stCondLst>
                                        </p:cTn>
                                        <p:tgtEl>
                                          <p:spTgt spid="349340"/>
                                        </p:tgtEl>
                                        <p:attrNameLst>
                                          <p:attrName>style.visibility</p:attrName>
                                        </p:attrNameLst>
                                      </p:cBhvr>
                                      <p:to>
                                        <p:strVal val="visible"/>
                                      </p:to>
                                    </p:set>
                                  </p:childTnLst>
                                </p:cTn>
                              </p:par>
                            </p:childTnLst>
                          </p:cTn>
                        </p:par>
                        <p:par>
                          <p:cTn id="346" fill="hold" nodeType="afterGroup">
                            <p:stCondLst>
                              <p:cond delay="100"/>
                            </p:stCondLst>
                            <p:childTnLst>
                              <p:par>
                                <p:cTn id="347" presetID="1" presetClass="entr" presetSubtype="0" fill="hold" grpId="0" nodeType="afterEffect">
                                  <p:stCondLst>
                                    <p:cond delay="100"/>
                                  </p:stCondLst>
                                  <p:childTnLst>
                                    <p:set>
                                      <p:cBhvr>
                                        <p:cTn id="348" dur="1" fill="hold">
                                          <p:stCondLst>
                                            <p:cond delay="0"/>
                                          </p:stCondLst>
                                        </p:cTn>
                                        <p:tgtEl>
                                          <p:spTgt spid="349341"/>
                                        </p:tgtEl>
                                        <p:attrNameLst>
                                          <p:attrName>style.visibility</p:attrName>
                                        </p:attrNameLst>
                                      </p:cBhvr>
                                      <p:to>
                                        <p:strVal val="visible"/>
                                      </p:to>
                                    </p:set>
                                  </p:childTnLst>
                                </p:cTn>
                              </p:par>
                            </p:childTnLst>
                          </p:cTn>
                        </p:par>
                        <p:par>
                          <p:cTn id="349" fill="hold" nodeType="afterGroup">
                            <p:stCondLst>
                              <p:cond delay="200"/>
                            </p:stCondLst>
                            <p:childTnLst>
                              <p:par>
                                <p:cTn id="350" presetID="1" presetClass="entr" presetSubtype="0" fill="hold" grpId="0" nodeType="afterEffect">
                                  <p:stCondLst>
                                    <p:cond delay="100"/>
                                  </p:stCondLst>
                                  <p:childTnLst>
                                    <p:set>
                                      <p:cBhvr>
                                        <p:cTn id="351" dur="1" fill="hold">
                                          <p:stCondLst>
                                            <p:cond delay="0"/>
                                          </p:stCondLst>
                                        </p:cTn>
                                        <p:tgtEl>
                                          <p:spTgt spid="349342"/>
                                        </p:tgtEl>
                                        <p:attrNameLst>
                                          <p:attrName>style.visibility</p:attrName>
                                        </p:attrNameLst>
                                      </p:cBhvr>
                                      <p:to>
                                        <p:strVal val="visible"/>
                                      </p:to>
                                    </p:set>
                                  </p:childTnLst>
                                </p:cTn>
                              </p:par>
                            </p:childTnLst>
                          </p:cTn>
                        </p:par>
                        <p:par>
                          <p:cTn id="352" fill="hold" nodeType="afterGroup">
                            <p:stCondLst>
                              <p:cond delay="300"/>
                            </p:stCondLst>
                            <p:childTnLst>
                              <p:par>
                                <p:cTn id="353" presetID="1" presetClass="entr" presetSubtype="0" fill="hold" grpId="0" nodeType="afterEffect">
                                  <p:stCondLst>
                                    <p:cond delay="100"/>
                                  </p:stCondLst>
                                  <p:childTnLst>
                                    <p:set>
                                      <p:cBhvr>
                                        <p:cTn id="354" dur="1" fill="hold">
                                          <p:stCondLst>
                                            <p:cond delay="0"/>
                                          </p:stCondLst>
                                        </p:cTn>
                                        <p:tgtEl>
                                          <p:spTgt spid="349343"/>
                                        </p:tgtEl>
                                        <p:attrNameLst>
                                          <p:attrName>style.visibility</p:attrName>
                                        </p:attrNameLst>
                                      </p:cBhvr>
                                      <p:to>
                                        <p:strVal val="visible"/>
                                      </p:to>
                                    </p:set>
                                  </p:childTnLst>
                                </p:cTn>
                              </p:par>
                            </p:childTnLst>
                          </p:cTn>
                        </p:par>
                        <p:par>
                          <p:cTn id="355" fill="hold" nodeType="afterGroup">
                            <p:stCondLst>
                              <p:cond delay="400"/>
                            </p:stCondLst>
                            <p:childTnLst>
                              <p:par>
                                <p:cTn id="356" presetID="1" presetClass="entr" presetSubtype="0" fill="hold" grpId="0" nodeType="afterEffect">
                                  <p:stCondLst>
                                    <p:cond delay="100"/>
                                  </p:stCondLst>
                                  <p:childTnLst>
                                    <p:set>
                                      <p:cBhvr>
                                        <p:cTn id="357" dur="1" fill="hold">
                                          <p:stCondLst>
                                            <p:cond delay="0"/>
                                          </p:stCondLst>
                                        </p:cTn>
                                        <p:tgtEl>
                                          <p:spTgt spid="349344"/>
                                        </p:tgtEl>
                                        <p:attrNameLst>
                                          <p:attrName>style.visibility</p:attrName>
                                        </p:attrNameLst>
                                      </p:cBhvr>
                                      <p:to>
                                        <p:strVal val="visible"/>
                                      </p:to>
                                    </p:set>
                                  </p:childTnLst>
                                </p:cTn>
                              </p:par>
                            </p:childTnLst>
                          </p:cTn>
                        </p:par>
                        <p:par>
                          <p:cTn id="358" fill="hold" nodeType="afterGroup">
                            <p:stCondLst>
                              <p:cond delay="500"/>
                            </p:stCondLst>
                            <p:childTnLst>
                              <p:par>
                                <p:cTn id="359" presetID="1" presetClass="entr" presetSubtype="0" fill="hold" grpId="0" nodeType="afterEffect">
                                  <p:stCondLst>
                                    <p:cond delay="100"/>
                                  </p:stCondLst>
                                  <p:childTnLst>
                                    <p:set>
                                      <p:cBhvr>
                                        <p:cTn id="360" dur="1" fill="hold">
                                          <p:stCondLst>
                                            <p:cond delay="0"/>
                                          </p:stCondLst>
                                        </p:cTn>
                                        <p:tgtEl>
                                          <p:spTgt spid="349345"/>
                                        </p:tgtEl>
                                        <p:attrNameLst>
                                          <p:attrName>style.visibility</p:attrName>
                                        </p:attrNameLst>
                                      </p:cBhvr>
                                      <p:to>
                                        <p:strVal val="visible"/>
                                      </p:to>
                                    </p:set>
                                  </p:childTnLst>
                                </p:cTn>
                              </p:par>
                            </p:childTnLst>
                          </p:cTn>
                        </p:par>
                        <p:par>
                          <p:cTn id="361" fill="hold" nodeType="afterGroup">
                            <p:stCondLst>
                              <p:cond delay="600"/>
                            </p:stCondLst>
                            <p:childTnLst>
                              <p:par>
                                <p:cTn id="362" presetID="1" presetClass="entr" presetSubtype="0" fill="hold" grpId="0" nodeType="afterEffect">
                                  <p:stCondLst>
                                    <p:cond delay="100"/>
                                  </p:stCondLst>
                                  <p:childTnLst>
                                    <p:set>
                                      <p:cBhvr>
                                        <p:cTn id="363" dur="1" fill="hold">
                                          <p:stCondLst>
                                            <p:cond delay="0"/>
                                          </p:stCondLst>
                                        </p:cTn>
                                        <p:tgtEl>
                                          <p:spTgt spid="349346"/>
                                        </p:tgtEl>
                                        <p:attrNameLst>
                                          <p:attrName>style.visibility</p:attrName>
                                        </p:attrNameLst>
                                      </p:cBhvr>
                                      <p:to>
                                        <p:strVal val="visible"/>
                                      </p:to>
                                    </p:set>
                                  </p:childTnLst>
                                </p:cTn>
                              </p:par>
                            </p:childTnLst>
                          </p:cTn>
                        </p:par>
                        <p:par>
                          <p:cTn id="364" fill="hold" nodeType="afterGroup">
                            <p:stCondLst>
                              <p:cond delay="700"/>
                            </p:stCondLst>
                            <p:childTnLst>
                              <p:par>
                                <p:cTn id="365" presetID="1" presetClass="entr" presetSubtype="0" fill="hold" grpId="0" nodeType="afterEffect">
                                  <p:stCondLst>
                                    <p:cond delay="100"/>
                                  </p:stCondLst>
                                  <p:childTnLst>
                                    <p:set>
                                      <p:cBhvr>
                                        <p:cTn id="366" dur="1" fill="hold">
                                          <p:stCondLst>
                                            <p:cond delay="0"/>
                                          </p:stCondLst>
                                        </p:cTn>
                                        <p:tgtEl>
                                          <p:spTgt spid="349347"/>
                                        </p:tgtEl>
                                        <p:attrNameLst>
                                          <p:attrName>style.visibility</p:attrName>
                                        </p:attrNameLst>
                                      </p:cBhvr>
                                      <p:to>
                                        <p:strVal val="visible"/>
                                      </p:to>
                                    </p:set>
                                  </p:childTnLst>
                                </p:cTn>
                              </p:par>
                            </p:childTnLst>
                          </p:cTn>
                        </p:par>
                        <p:par>
                          <p:cTn id="367" fill="hold" nodeType="afterGroup">
                            <p:stCondLst>
                              <p:cond delay="800"/>
                            </p:stCondLst>
                            <p:childTnLst>
                              <p:par>
                                <p:cTn id="368" presetID="1" presetClass="entr" presetSubtype="0" fill="hold" grpId="0" nodeType="afterEffect">
                                  <p:stCondLst>
                                    <p:cond delay="100"/>
                                  </p:stCondLst>
                                  <p:childTnLst>
                                    <p:set>
                                      <p:cBhvr>
                                        <p:cTn id="369" dur="1" fill="hold">
                                          <p:stCondLst>
                                            <p:cond delay="0"/>
                                          </p:stCondLst>
                                        </p:cTn>
                                        <p:tgtEl>
                                          <p:spTgt spid="349348"/>
                                        </p:tgtEl>
                                        <p:attrNameLst>
                                          <p:attrName>style.visibility</p:attrName>
                                        </p:attrNameLst>
                                      </p:cBhvr>
                                      <p:to>
                                        <p:strVal val="visible"/>
                                      </p:to>
                                    </p:set>
                                  </p:childTnLst>
                                </p:cTn>
                              </p:par>
                            </p:childTnLst>
                          </p:cTn>
                        </p:par>
                        <p:par>
                          <p:cTn id="370" fill="hold" nodeType="afterGroup">
                            <p:stCondLst>
                              <p:cond delay="900"/>
                            </p:stCondLst>
                            <p:childTnLst>
                              <p:par>
                                <p:cTn id="371" presetID="1" presetClass="entr" presetSubtype="0" fill="hold" grpId="0" nodeType="afterEffect">
                                  <p:stCondLst>
                                    <p:cond delay="100"/>
                                  </p:stCondLst>
                                  <p:childTnLst>
                                    <p:set>
                                      <p:cBhvr>
                                        <p:cTn id="372" dur="1" fill="hold">
                                          <p:stCondLst>
                                            <p:cond delay="0"/>
                                          </p:stCondLst>
                                        </p:cTn>
                                        <p:tgtEl>
                                          <p:spTgt spid="349349"/>
                                        </p:tgtEl>
                                        <p:attrNameLst>
                                          <p:attrName>style.visibility</p:attrName>
                                        </p:attrNameLst>
                                      </p:cBhvr>
                                      <p:to>
                                        <p:strVal val="visible"/>
                                      </p:to>
                                    </p:set>
                                  </p:childTnLst>
                                </p:cTn>
                              </p:par>
                            </p:childTnLst>
                          </p:cTn>
                        </p:par>
                        <p:par>
                          <p:cTn id="373" fill="hold" nodeType="afterGroup">
                            <p:stCondLst>
                              <p:cond delay="1000"/>
                            </p:stCondLst>
                            <p:childTnLst>
                              <p:par>
                                <p:cTn id="374" presetID="1" presetClass="entr" presetSubtype="0" fill="hold" grpId="0" nodeType="afterEffect">
                                  <p:stCondLst>
                                    <p:cond delay="100"/>
                                  </p:stCondLst>
                                  <p:childTnLst>
                                    <p:set>
                                      <p:cBhvr>
                                        <p:cTn id="375" dur="1" fill="hold">
                                          <p:stCondLst>
                                            <p:cond delay="0"/>
                                          </p:stCondLst>
                                        </p:cTn>
                                        <p:tgtEl>
                                          <p:spTgt spid="349350"/>
                                        </p:tgtEl>
                                        <p:attrNameLst>
                                          <p:attrName>style.visibility</p:attrName>
                                        </p:attrNameLst>
                                      </p:cBhvr>
                                      <p:to>
                                        <p:strVal val="visible"/>
                                      </p:to>
                                    </p:set>
                                  </p:childTnLst>
                                </p:cTn>
                              </p:par>
                            </p:childTnLst>
                          </p:cTn>
                        </p:par>
                        <p:par>
                          <p:cTn id="376" fill="hold" nodeType="afterGroup">
                            <p:stCondLst>
                              <p:cond delay="1100"/>
                            </p:stCondLst>
                            <p:childTnLst>
                              <p:par>
                                <p:cTn id="377" presetID="1" presetClass="entr" presetSubtype="0" fill="hold" grpId="0" nodeType="afterEffect">
                                  <p:stCondLst>
                                    <p:cond delay="100"/>
                                  </p:stCondLst>
                                  <p:childTnLst>
                                    <p:set>
                                      <p:cBhvr>
                                        <p:cTn id="378" dur="1" fill="hold">
                                          <p:stCondLst>
                                            <p:cond delay="0"/>
                                          </p:stCondLst>
                                        </p:cTn>
                                        <p:tgtEl>
                                          <p:spTgt spid="349351"/>
                                        </p:tgtEl>
                                        <p:attrNameLst>
                                          <p:attrName>style.visibility</p:attrName>
                                        </p:attrNameLst>
                                      </p:cBhvr>
                                      <p:to>
                                        <p:strVal val="visible"/>
                                      </p:to>
                                    </p:set>
                                  </p:childTnLst>
                                </p:cTn>
                              </p:par>
                            </p:childTnLst>
                          </p:cTn>
                        </p:par>
                        <p:par>
                          <p:cTn id="379" fill="hold" nodeType="afterGroup">
                            <p:stCondLst>
                              <p:cond delay="1200"/>
                            </p:stCondLst>
                            <p:childTnLst>
                              <p:par>
                                <p:cTn id="380" presetID="1" presetClass="entr" presetSubtype="0" fill="hold" grpId="0" nodeType="afterEffect">
                                  <p:stCondLst>
                                    <p:cond delay="100"/>
                                  </p:stCondLst>
                                  <p:childTnLst>
                                    <p:set>
                                      <p:cBhvr>
                                        <p:cTn id="381" dur="1" fill="hold">
                                          <p:stCondLst>
                                            <p:cond delay="0"/>
                                          </p:stCondLst>
                                        </p:cTn>
                                        <p:tgtEl>
                                          <p:spTgt spid="349352"/>
                                        </p:tgtEl>
                                        <p:attrNameLst>
                                          <p:attrName>style.visibility</p:attrName>
                                        </p:attrNameLst>
                                      </p:cBhvr>
                                      <p:to>
                                        <p:strVal val="visible"/>
                                      </p:to>
                                    </p:set>
                                  </p:childTnLst>
                                </p:cTn>
                              </p:par>
                            </p:childTnLst>
                          </p:cTn>
                        </p:par>
                        <p:par>
                          <p:cTn id="382" fill="hold" nodeType="afterGroup">
                            <p:stCondLst>
                              <p:cond delay="1300"/>
                            </p:stCondLst>
                            <p:childTnLst>
                              <p:par>
                                <p:cTn id="383" presetID="1" presetClass="entr" presetSubtype="0" fill="hold" grpId="0" nodeType="afterEffect">
                                  <p:stCondLst>
                                    <p:cond delay="100"/>
                                  </p:stCondLst>
                                  <p:childTnLst>
                                    <p:set>
                                      <p:cBhvr>
                                        <p:cTn id="384" dur="1" fill="hold">
                                          <p:stCondLst>
                                            <p:cond delay="0"/>
                                          </p:stCondLst>
                                        </p:cTn>
                                        <p:tgtEl>
                                          <p:spTgt spid="349354"/>
                                        </p:tgtEl>
                                        <p:attrNameLst>
                                          <p:attrName>style.visibility</p:attrName>
                                        </p:attrNameLst>
                                      </p:cBhvr>
                                      <p:to>
                                        <p:strVal val="visible"/>
                                      </p:to>
                                    </p:set>
                                  </p:childTnLst>
                                </p:cTn>
                              </p:par>
                            </p:childTnLst>
                          </p:cTn>
                        </p:par>
                        <p:par>
                          <p:cTn id="385" fill="hold" nodeType="afterGroup">
                            <p:stCondLst>
                              <p:cond delay="1400"/>
                            </p:stCondLst>
                            <p:childTnLst>
                              <p:par>
                                <p:cTn id="386" presetID="1" presetClass="entr" presetSubtype="0" fill="hold" grpId="0" nodeType="afterEffect">
                                  <p:stCondLst>
                                    <p:cond delay="100"/>
                                  </p:stCondLst>
                                  <p:childTnLst>
                                    <p:set>
                                      <p:cBhvr>
                                        <p:cTn id="387" dur="1" fill="hold">
                                          <p:stCondLst>
                                            <p:cond delay="0"/>
                                          </p:stCondLst>
                                        </p:cTn>
                                        <p:tgtEl>
                                          <p:spTgt spid="349355"/>
                                        </p:tgtEl>
                                        <p:attrNameLst>
                                          <p:attrName>style.visibility</p:attrName>
                                        </p:attrNameLst>
                                      </p:cBhvr>
                                      <p:to>
                                        <p:strVal val="visible"/>
                                      </p:to>
                                    </p:set>
                                  </p:childTnLst>
                                </p:cTn>
                              </p:par>
                            </p:childTnLst>
                          </p:cTn>
                        </p:par>
                      </p:childTnLst>
                    </p:cTn>
                  </p:par>
                  <p:par>
                    <p:cTn id="388" fill="hold" nodeType="clickPar">
                      <p:stCondLst>
                        <p:cond delay="indefinite"/>
                      </p:stCondLst>
                      <p:childTnLst>
                        <p:par>
                          <p:cTn id="389" fill="hold" nodeType="withGroup">
                            <p:stCondLst>
                              <p:cond delay="0"/>
                            </p:stCondLst>
                            <p:childTnLst>
                              <p:par>
                                <p:cTn id="390" presetID="9" presetClass="exit" presetSubtype="0" fill="hold" grpId="1" nodeType="clickEffect">
                                  <p:stCondLst>
                                    <p:cond delay="0"/>
                                  </p:stCondLst>
                                  <p:childTnLst>
                                    <p:animEffect transition="out" filter="dissolve">
                                      <p:cBhvr>
                                        <p:cTn id="391" dur="500"/>
                                        <p:tgtEl>
                                          <p:spTgt spid="349355"/>
                                        </p:tgtEl>
                                      </p:cBhvr>
                                    </p:animEffect>
                                    <p:set>
                                      <p:cBhvr>
                                        <p:cTn id="392" dur="1" fill="hold">
                                          <p:stCondLst>
                                            <p:cond delay="499"/>
                                          </p:stCondLst>
                                        </p:cTn>
                                        <p:tgtEl>
                                          <p:spTgt spid="349355"/>
                                        </p:tgtEl>
                                        <p:attrNameLst>
                                          <p:attrName>style.visibility</p:attrName>
                                        </p:attrNameLst>
                                      </p:cBhvr>
                                      <p:to>
                                        <p:strVal val="hidden"/>
                                      </p:to>
                                    </p:set>
                                  </p:childTnLst>
                                </p:cTn>
                              </p:par>
                              <p:par>
                                <p:cTn id="393" presetID="9" presetClass="exit" presetSubtype="0" fill="hold" grpId="1" nodeType="withEffect">
                                  <p:stCondLst>
                                    <p:cond delay="0"/>
                                  </p:stCondLst>
                                  <p:childTnLst>
                                    <p:animEffect transition="out" filter="dissolve">
                                      <p:cBhvr>
                                        <p:cTn id="394" dur="500"/>
                                        <p:tgtEl>
                                          <p:spTgt spid="349341"/>
                                        </p:tgtEl>
                                      </p:cBhvr>
                                    </p:animEffect>
                                    <p:set>
                                      <p:cBhvr>
                                        <p:cTn id="395" dur="1" fill="hold">
                                          <p:stCondLst>
                                            <p:cond delay="499"/>
                                          </p:stCondLst>
                                        </p:cTn>
                                        <p:tgtEl>
                                          <p:spTgt spid="349341"/>
                                        </p:tgtEl>
                                        <p:attrNameLst>
                                          <p:attrName>style.visibility</p:attrName>
                                        </p:attrNameLst>
                                      </p:cBhvr>
                                      <p:to>
                                        <p:strVal val="hidden"/>
                                      </p:to>
                                    </p:set>
                                  </p:childTnLst>
                                </p:cTn>
                              </p:par>
                              <p:par>
                                <p:cTn id="396" presetID="9" presetClass="exit" presetSubtype="0" fill="hold" grpId="1" nodeType="withEffect">
                                  <p:stCondLst>
                                    <p:cond delay="0"/>
                                  </p:stCondLst>
                                  <p:childTnLst>
                                    <p:animEffect transition="out" filter="dissolve">
                                      <p:cBhvr>
                                        <p:cTn id="397" dur="500"/>
                                        <p:tgtEl>
                                          <p:spTgt spid="349345"/>
                                        </p:tgtEl>
                                      </p:cBhvr>
                                    </p:animEffect>
                                    <p:set>
                                      <p:cBhvr>
                                        <p:cTn id="398" dur="1" fill="hold">
                                          <p:stCondLst>
                                            <p:cond delay="499"/>
                                          </p:stCondLst>
                                        </p:cTn>
                                        <p:tgtEl>
                                          <p:spTgt spid="349345"/>
                                        </p:tgtEl>
                                        <p:attrNameLst>
                                          <p:attrName>style.visibility</p:attrName>
                                        </p:attrNameLst>
                                      </p:cBhvr>
                                      <p:to>
                                        <p:strVal val="hidden"/>
                                      </p:to>
                                    </p:set>
                                  </p:childTnLst>
                                </p:cTn>
                              </p:par>
                              <p:par>
                                <p:cTn id="399" presetID="9" presetClass="exit" presetSubtype="0" fill="hold" grpId="1" nodeType="withEffect">
                                  <p:stCondLst>
                                    <p:cond delay="0"/>
                                  </p:stCondLst>
                                  <p:childTnLst>
                                    <p:animEffect transition="out" filter="dissolve">
                                      <p:cBhvr>
                                        <p:cTn id="400" dur="500"/>
                                        <p:tgtEl>
                                          <p:spTgt spid="349349"/>
                                        </p:tgtEl>
                                      </p:cBhvr>
                                    </p:animEffect>
                                    <p:set>
                                      <p:cBhvr>
                                        <p:cTn id="401" dur="1" fill="hold">
                                          <p:stCondLst>
                                            <p:cond delay="499"/>
                                          </p:stCondLst>
                                        </p:cTn>
                                        <p:tgtEl>
                                          <p:spTgt spid="349349"/>
                                        </p:tgtEl>
                                        <p:attrNameLst>
                                          <p:attrName>style.visibility</p:attrName>
                                        </p:attrNameLst>
                                      </p:cBhvr>
                                      <p:to>
                                        <p:strVal val="hidden"/>
                                      </p:to>
                                    </p:set>
                                  </p:childTnLst>
                                </p:cTn>
                              </p:par>
                              <p:par>
                                <p:cTn id="402" presetID="9" presetClass="exit" presetSubtype="0" fill="hold" grpId="1" nodeType="withEffect">
                                  <p:stCondLst>
                                    <p:cond delay="0"/>
                                  </p:stCondLst>
                                  <p:childTnLst>
                                    <p:animEffect transition="out" filter="dissolve">
                                      <p:cBhvr>
                                        <p:cTn id="403" dur="500"/>
                                        <p:tgtEl>
                                          <p:spTgt spid="349352"/>
                                        </p:tgtEl>
                                      </p:cBhvr>
                                    </p:animEffect>
                                    <p:set>
                                      <p:cBhvr>
                                        <p:cTn id="404" dur="1" fill="hold">
                                          <p:stCondLst>
                                            <p:cond delay="499"/>
                                          </p:stCondLst>
                                        </p:cTn>
                                        <p:tgtEl>
                                          <p:spTgt spid="349352"/>
                                        </p:tgtEl>
                                        <p:attrNameLst>
                                          <p:attrName>style.visibility</p:attrName>
                                        </p:attrNameLst>
                                      </p:cBhvr>
                                      <p:to>
                                        <p:strVal val="hidden"/>
                                      </p:to>
                                    </p:set>
                                  </p:childTnLst>
                                </p:cTn>
                              </p:par>
                            </p:childTnLst>
                          </p:cTn>
                        </p:par>
                      </p:childTnLst>
                    </p:cTn>
                  </p:par>
                  <p:par>
                    <p:cTn id="405" fill="hold" nodeType="clickPar">
                      <p:stCondLst>
                        <p:cond delay="indefinite"/>
                      </p:stCondLst>
                      <p:childTnLst>
                        <p:par>
                          <p:cTn id="406" fill="hold" nodeType="withGroup">
                            <p:stCondLst>
                              <p:cond delay="0"/>
                            </p:stCondLst>
                            <p:childTnLst>
                              <p:par>
                                <p:cTn id="407" presetID="9" presetClass="exit" presetSubtype="0" fill="hold" grpId="1" nodeType="clickEffect">
                                  <p:stCondLst>
                                    <p:cond delay="0"/>
                                  </p:stCondLst>
                                  <p:childTnLst>
                                    <p:animEffect transition="out" filter="dissolve">
                                      <p:cBhvr>
                                        <p:cTn id="408" dur="500"/>
                                        <p:tgtEl>
                                          <p:spTgt spid="349348"/>
                                        </p:tgtEl>
                                      </p:cBhvr>
                                    </p:animEffect>
                                    <p:set>
                                      <p:cBhvr>
                                        <p:cTn id="409" dur="1" fill="hold">
                                          <p:stCondLst>
                                            <p:cond delay="499"/>
                                          </p:stCondLst>
                                        </p:cTn>
                                        <p:tgtEl>
                                          <p:spTgt spid="349348"/>
                                        </p:tgtEl>
                                        <p:attrNameLst>
                                          <p:attrName>style.visibility</p:attrName>
                                        </p:attrNameLst>
                                      </p:cBhvr>
                                      <p:to>
                                        <p:strVal val="hidden"/>
                                      </p:to>
                                    </p:set>
                                  </p:childTnLst>
                                </p:cTn>
                              </p:par>
                              <p:par>
                                <p:cTn id="410" presetID="9" presetClass="exit" presetSubtype="0" fill="hold" grpId="1" nodeType="withEffect">
                                  <p:stCondLst>
                                    <p:cond delay="0"/>
                                  </p:stCondLst>
                                  <p:childTnLst>
                                    <p:animEffect transition="out" filter="dissolve">
                                      <p:cBhvr>
                                        <p:cTn id="411" dur="500"/>
                                        <p:tgtEl>
                                          <p:spTgt spid="349350"/>
                                        </p:tgtEl>
                                      </p:cBhvr>
                                    </p:animEffect>
                                    <p:set>
                                      <p:cBhvr>
                                        <p:cTn id="412" dur="1" fill="hold">
                                          <p:stCondLst>
                                            <p:cond delay="499"/>
                                          </p:stCondLst>
                                        </p:cTn>
                                        <p:tgtEl>
                                          <p:spTgt spid="349350"/>
                                        </p:tgtEl>
                                        <p:attrNameLst>
                                          <p:attrName>style.visibility</p:attrName>
                                        </p:attrNameLst>
                                      </p:cBhvr>
                                      <p:to>
                                        <p:strVal val="hidden"/>
                                      </p:to>
                                    </p:set>
                                  </p:childTnLst>
                                </p:cTn>
                              </p:par>
                              <p:par>
                                <p:cTn id="413" presetID="9" presetClass="exit" presetSubtype="0" fill="hold" grpId="1" nodeType="withEffect">
                                  <p:stCondLst>
                                    <p:cond delay="0"/>
                                  </p:stCondLst>
                                  <p:childTnLst>
                                    <p:animEffect transition="out" filter="dissolve">
                                      <p:cBhvr>
                                        <p:cTn id="414" dur="500"/>
                                        <p:tgtEl>
                                          <p:spTgt spid="349351"/>
                                        </p:tgtEl>
                                      </p:cBhvr>
                                    </p:animEffect>
                                    <p:set>
                                      <p:cBhvr>
                                        <p:cTn id="415" dur="1" fill="hold">
                                          <p:stCondLst>
                                            <p:cond delay="499"/>
                                          </p:stCondLst>
                                        </p:cTn>
                                        <p:tgtEl>
                                          <p:spTgt spid="349351"/>
                                        </p:tgtEl>
                                        <p:attrNameLst>
                                          <p:attrName>style.visibility</p:attrName>
                                        </p:attrNameLst>
                                      </p:cBhvr>
                                      <p:to>
                                        <p:strVal val="hidden"/>
                                      </p:to>
                                    </p:set>
                                  </p:childTnLst>
                                </p:cTn>
                              </p:par>
                              <p:par>
                                <p:cTn id="416" presetID="9" presetClass="exit" presetSubtype="0" fill="hold" grpId="1" nodeType="withEffect">
                                  <p:stCondLst>
                                    <p:cond delay="0"/>
                                  </p:stCondLst>
                                  <p:childTnLst>
                                    <p:animEffect transition="out" filter="dissolve">
                                      <p:cBhvr>
                                        <p:cTn id="417" dur="500"/>
                                        <p:tgtEl>
                                          <p:spTgt spid="349347"/>
                                        </p:tgtEl>
                                      </p:cBhvr>
                                    </p:animEffect>
                                    <p:set>
                                      <p:cBhvr>
                                        <p:cTn id="418" dur="1" fill="hold">
                                          <p:stCondLst>
                                            <p:cond delay="499"/>
                                          </p:stCondLst>
                                        </p:cTn>
                                        <p:tgtEl>
                                          <p:spTgt spid="349347"/>
                                        </p:tgtEl>
                                        <p:attrNameLst>
                                          <p:attrName>style.visibility</p:attrName>
                                        </p:attrNameLst>
                                      </p:cBhvr>
                                      <p:to>
                                        <p:strVal val="hidden"/>
                                      </p:to>
                                    </p:set>
                                  </p:childTnLst>
                                </p:cTn>
                              </p:par>
                            </p:childTnLst>
                          </p:cTn>
                        </p:par>
                      </p:childTnLst>
                    </p:cTn>
                  </p:par>
                  <p:par>
                    <p:cTn id="419" fill="hold" nodeType="clickPar">
                      <p:stCondLst>
                        <p:cond delay="indefinite"/>
                      </p:stCondLst>
                      <p:childTnLst>
                        <p:par>
                          <p:cTn id="420" fill="hold" nodeType="withGroup">
                            <p:stCondLst>
                              <p:cond delay="0"/>
                            </p:stCondLst>
                            <p:childTnLst>
                              <p:par>
                                <p:cTn id="421" presetID="9" presetClass="exit" presetSubtype="0" fill="hold" grpId="1" nodeType="clickEffect">
                                  <p:stCondLst>
                                    <p:cond delay="0"/>
                                  </p:stCondLst>
                                  <p:childTnLst>
                                    <p:animEffect transition="out" filter="dissolve">
                                      <p:cBhvr>
                                        <p:cTn id="422" dur="500"/>
                                        <p:tgtEl>
                                          <p:spTgt spid="349339"/>
                                        </p:tgtEl>
                                      </p:cBhvr>
                                    </p:animEffect>
                                    <p:set>
                                      <p:cBhvr>
                                        <p:cTn id="423" dur="1" fill="hold">
                                          <p:stCondLst>
                                            <p:cond delay="499"/>
                                          </p:stCondLst>
                                        </p:cTn>
                                        <p:tgtEl>
                                          <p:spTgt spid="349339"/>
                                        </p:tgtEl>
                                        <p:attrNameLst>
                                          <p:attrName>style.visibility</p:attrName>
                                        </p:attrNameLst>
                                      </p:cBhvr>
                                      <p:to>
                                        <p:strVal val="hidden"/>
                                      </p:to>
                                    </p:set>
                                  </p:childTnLst>
                                </p:cTn>
                              </p:par>
                              <p:par>
                                <p:cTn id="424" presetID="9" presetClass="exit" presetSubtype="0" fill="hold" grpId="1" nodeType="withEffect">
                                  <p:stCondLst>
                                    <p:cond delay="0"/>
                                  </p:stCondLst>
                                  <p:childTnLst>
                                    <p:animEffect transition="out" filter="dissolve">
                                      <p:cBhvr>
                                        <p:cTn id="425" dur="500"/>
                                        <p:tgtEl>
                                          <p:spTgt spid="349340"/>
                                        </p:tgtEl>
                                      </p:cBhvr>
                                    </p:animEffect>
                                    <p:set>
                                      <p:cBhvr>
                                        <p:cTn id="426" dur="1" fill="hold">
                                          <p:stCondLst>
                                            <p:cond delay="499"/>
                                          </p:stCondLst>
                                        </p:cTn>
                                        <p:tgtEl>
                                          <p:spTgt spid="349340"/>
                                        </p:tgtEl>
                                        <p:attrNameLst>
                                          <p:attrName>style.visibility</p:attrName>
                                        </p:attrNameLst>
                                      </p:cBhvr>
                                      <p:to>
                                        <p:strVal val="hidden"/>
                                      </p:to>
                                    </p:set>
                                  </p:childTnLst>
                                </p:cTn>
                              </p:par>
                              <p:par>
                                <p:cTn id="427" presetID="9" presetClass="exit" presetSubtype="0" fill="hold" grpId="1" nodeType="withEffect">
                                  <p:stCondLst>
                                    <p:cond delay="0"/>
                                  </p:stCondLst>
                                  <p:childTnLst>
                                    <p:animEffect transition="out" filter="dissolve">
                                      <p:cBhvr>
                                        <p:cTn id="428" dur="500"/>
                                        <p:tgtEl>
                                          <p:spTgt spid="349342"/>
                                        </p:tgtEl>
                                      </p:cBhvr>
                                    </p:animEffect>
                                    <p:set>
                                      <p:cBhvr>
                                        <p:cTn id="429" dur="1" fill="hold">
                                          <p:stCondLst>
                                            <p:cond delay="499"/>
                                          </p:stCondLst>
                                        </p:cTn>
                                        <p:tgtEl>
                                          <p:spTgt spid="349342"/>
                                        </p:tgtEl>
                                        <p:attrNameLst>
                                          <p:attrName>style.visibility</p:attrName>
                                        </p:attrNameLst>
                                      </p:cBhvr>
                                      <p:to>
                                        <p:strVal val="hidden"/>
                                      </p:to>
                                    </p:set>
                                  </p:childTnLst>
                                </p:cTn>
                              </p:par>
                              <p:par>
                                <p:cTn id="430" presetID="9" presetClass="exit" presetSubtype="0" fill="hold" grpId="1" nodeType="withEffect">
                                  <p:stCondLst>
                                    <p:cond delay="0"/>
                                  </p:stCondLst>
                                  <p:childTnLst>
                                    <p:animEffect transition="out" filter="dissolve">
                                      <p:cBhvr>
                                        <p:cTn id="431" dur="500"/>
                                        <p:tgtEl>
                                          <p:spTgt spid="349343"/>
                                        </p:tgtEl>
                                      </p:cBhvr>
                                    </p:animEffect>
                                    <p:set>
                                      <p:cBhvr>
                                        <p:cTn id="432" dur="1" fill="hold">
                                          <p:stCondLst>
                                            <p:cond delay="499"/>
                                          </p:stCondLst>
                                        </p:cTn>
                                        <p:tgtEl>
                                          <p:spTgt spid="349343"/>
                                        </p:tgtEl>
                                        <p:attrNameLst>
                                          <p:attrName>style.visibility</p:attrName>
                                        </p:attrNameLst>
                                      </p:cBhvr>
                                      <p:to>
                                        <p:strVal val="hidden"/>
                                      </p:to>
                                    </p:set>
                                  </p:childTnLst>
                                </p:cTn>
                              </p:par>
                              <p:par>
                                <p:cTn id="433" presetID="9" presetClass="exit" presetSubtype="0" fill="hold" grpId="1" nodeType="withEffect">
                                  <p:stCondLst>
                                    <p:cond delay="0"/>
                                  </p:stCondLst>
                                  <p:childTnLst>
                                    <p:animEffect transition="out" filter="dissolve">
                                      <p:cBhvr>
                                        <p:cTn id="434" dur="500"/>
                                        <p:tgtEl>
                                          <p:spTgt spid="349344"/>
                                        </p:tgtEl>
                                      </p:cBhvr>
                                    </p:animEffect>
                                    <p:set>
                                      <p:cBhvr>
                                        <p:cTn id="435" dur="1" fill="hold">
                                          <p:stCondLst>
                                            <p:cond delay="499"/>
                                          </p:stCondLst>
                                        </p:cTn>
                                        <p:tgtEl>
                                          <p:spTgt spid="349344"/>
                                        </p:tgtEl>
                                        <p:attrNameLst>
                                          <p:attrName>style.visibility</p:attrName>
                                        </p:attrNameLst>
                                      </p:cBhvr>
                                      <p:to>
                                        <p:strVal val="hidden"/>
                                      </p:to>
                                    </p:set>
                                  </p:childTnLst>
                                </p:cTn>
                              </p:par>
                              <p:par>
                                <p:cTn id="436" presetID="9" presetClass="exit" presetSubtype="0" fill="hold" grpId="1" nodeType="withEffect">
                                  <p:stCondLst>
                                    <p:cond delay="0"/>
                                  </p:stCondLst>
                                  <p:childTnLst>
                                    <p:animEffect transition="out" filter="dissolve">
                                      <p:cBhvr>
                                        <p:cTn id="437" dur="500"/>
                                        <p:tgtEl>
                                          <p:spTgt spid="349346"/>
                                        </p:tgtEl>
                                      </p:cBhvr>
                                    </p:animEffect>
                                    <p:set>
                                      <p:cBhvr>
                                        <p:cTn id="438" dur="1" fill="hold">
                                          <p:stCondLst>
                                            <p:cond delay="499"/>
                                          </p:stCondLst>
                                        </p:cTn>
                                        <p:tgtEl>
                                          <p:spTgt spid="349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p:bldP spid="349188" grpId="0"/>
      <p:bldP spid="349189" grpId="0"/>
      <p:bldP spid="349220" grpId="0" animBg="1"/>
      <p:bldP spid="349220" grpId="1" animBg="1"/>
      <p:bldP spid="349221" grpId="0" animBg="1"/>
      <p:bldP spid="349221" grpId="1" animBg="1"/>
      <p:bldP spid="349222" grpId="0" animBg="1"/>
      <p:bldP spid="349222" grpId="1" animBg="1"/>
      <p:bldP spid="349223" grpId="0" animBg="1"/>
      <p:bldP spid="349224" grpId="0" animBg="1"/>
      <p:bldP spid="349224" grpId="1" animBg="1"/>
      <p:bldP spid="349225" grpId="0" animBg="1"/>
      <p:bldP spid="349225" grpId="1" animBg="1"/>
      <p:bldP spid="349226" grpId="0" animBg="1"/>
      <p:bldP spid="349226" grpId="1" animBg="1"/>
      <p:bldP spid="349227" grpId="0" animBg="1"/>
      <p:bldP spid="349227" grpId="1" animBg="1"/>
      <p:bldP spid="349228" grpId="0" animBg="1"/>
      <p:bldP spid="349228" grpId="1" animBg="1"/>
      <p:bldP spid="349229" grpId="0" animBg="1"/>
      <p:bldP spid="349229" grpId="1" animBg="1"/>
      <p:bldP spid="349230" grpId="0" animBg="1"/>
      <p:bldP spid="349230" grpId="1" animBg="1"/>
      <p:bldP spid="349231" grpId="0" animBg="1"/>
      <p:bldP spid="349231" grpId="1" animBg="1"/>
      <p:bldP spid="349232" grpId="0" animBg="1"/>
      <p:bldP spid="349232" grpId="1" animBg="1"/>
      <p:bldP spid="349233" grpId="0" animBg="1"/>
      <p:bldP spid="349233" grpId="1" animBg="1"/>
      <p:bldP spid="349284" grpId="0"/>
      <p:bldP spid="349294" grpId="0" animBg="1"/>
      <p:bldP spid="349294" grpId="1" animBg="1"/>
      <p:bldP spid="349295" grpId="0" animBg="1"/>
      <p:bldP spid="349295" grpId="1" animBg="1"/>
      <p:bldP spid="349296" grpId="0" animBg="1"/>
      <p:bldP spid="349297" grpId="0" animBg="1"/>
      <p:bldP spid="349297" grpId="1" animBg="1"/>
      <p:bldP spid="349298" grpId="0" animBg="1"/>
      <p:bldP spid="349298" grpId="1" animBg="1"/>
      <p:bldP spid="349299" grpId="0" animBg="1"/>
      <p:bldP spid="349299" grpId="1" animBg="1"/>
      <p:bldP spid="349300" grpId="0" animBg="1"/>
      <p:bldP spid="349300" grpId="1" animBg="1"/>
      <p:bldP spid="349301" grpId="0" animBg="1"/>
      <p:bldP spid="349301" grpId="1" animBg="1"/>
      <p:bldP spid="349302" grpId="0" animBg="1"/>
      <p:bldP spid="349302" grpId="1" animBg="1"/>
      <p:bldP spid="349303" grpId="0" animBg="1"/>
      <p:bldP spid="349303" grpId="1" animBg="1"/>
      <p:bldP spid="349304" grpId="0" animBg="1"/>
      <p:bldP spid="349304" grpId="1" animBg="1"/>
      <p:bldP spid="349305" grpId="0" animBg="1"/>
      <p:bldP spid="349305" grpId="1" animBg="1"/>
      <p:bldP spid="349306" grpId="0" animBg="1"/>
      <p:bldP spid="349306" grpId="1" animBg="1"/>
      <p:bldP spid="349307" grpId="0" animBg="1"/>
      <p:bldP spid="349307" grpId="1" animBg="1"/>
      <p:bldP spid="349309" grpId="0" animBg="1"/>
      <p:bldP spid="349309" grpId="1" animBg="1"/>
      <p:bldP spid="349310" grpId="0" animBg="1"/>
      <p:bldP spid="349310" grpId="1" animBg="1"/>
      <p:bldP spid="349316" grpId="0" animBg="1"/>
      <p:bldP spid="349316" grpId="1" animBg="1"/>
      <p:bldP spid="349317" grpId="0" animBg="1"/>
      <p:bldP spid="349317" grpId="1" animBg="1"/>
      <p:bldP spid="349318" grpId="0" animBg="1"/>
      <p:bldP spid="349318" grpId="1" animBg="1"/>
      <p:bldP spid="349319" grpId="0" animBg="1"/>
      <p:bldP spid="349319" grpId="1" animBg="1"/>
      <p:bldP spid="349320" grpId="0" animBg="1"/>
      <p:bldP spid="349320" grpId="1" animBg="1"/>
      <p:bldP spid="349321" grpId="0" animBg="1"/>
      <p:bldP spid="349321" grpId="1" animBg="1"/>
      <p:bldP spid="349322" grpId="0" animBg="1"/>
      <p:bldP spid="349323" grpId="0" animBg="1"/>
      <p:bldP spid="349323" grpId="1" animBg="1"/>
      <p:bldP spid="349324" grpId="0" animBg="1"/>
      <p:bldP spid="349324" grpId="1" animBg="1"/>
      <p:bldP spid="349325" grpId="0" animBg="1"/>
      <p:bldP spid="349325" grpId="1" animBg="1"/>
      <p:bldP spid="349326" grpId="0" animBg="1"/>
      <p:bldP spid="349326" grpId="1" animBg="1"/>
      <p:bldP spid="349327" grpId="0" animBg="1"/>
      <p:bldP spid="349327" grpId="1" animBg="1"/>
      <p:bldP spid="349328" grpId="0" animBg="1"/>
      <p:bldP spid="349328" grpId="1" animBg="1"/>
      <p:bldP spid="349329" grpId="0" animBg="1"/>
      <p:bldP spid="349329" grpId="1" animBg="1"/>
      <p:bldP spid="349331" grpId="0" animBg="1"/>
      <p:bldP spid="349331" grpId="1" animBg="1"/>
      <p:bldP spid="349332" grpId="0" animBg="1"/>
      <p:bldP spid="349332" grpId="1" animBg="1"/>
      <p:bldP spid="349339" grpId="0" animBg="1"/>
      <p:bldP spid="349339" grpId="1" animBg="1"/>
      <p:bldP spid="349340" grpId="0" animBg="1"/>
      <p:bldP spid="349340" grpId="1" animBg="1"/>
      <p:bldP spid="349341" grpId="0" animBg="1"/>
      <p:bldP spid="349341" grpId="1" animBg="1"/>
      <p:bldP spid="349342" grpId="0" animBg="1"/>
      <p:bldP spid="349342" grpId="1" animBg="1"/>
      <p:bldP spid="349343" grpId="0" animBg="1"/>
      <p:bldP spid="349343" grpId="1" animBg="1"/>
      <p:bldP spid="349344" grpId="0" animBg="1"/>
      <p:bldP spid="349344" grpId="1" animBg="1"/>
      <p:bldP spid="349345" grpId="0" animBg="1"/>
      <p:bldP spid="349345" grpId="1" animBg="1"/>
      <p:bldP spid="349346" grpId="0" animBg="1"/>
      <p:bldP spid="349346" grpId="1" animBg="1"/>
      <p:bldP spid="349347" grpId="0" animBg="1"/>
      <p:bldP spid="349347" grpId="1" animBg="1"/>
      <p:bldP spid="349348" grpId="0" animBg="1"/>
      <p:bldP spid="349348" grpId="1" animBg="1"/>
      <p:bldP spid="349349" grpId="0" animBg="1"/>
      <p:bldP spid="349349" grpId="1" animBg="1"/>
      <p:bldP spid="349350" grpId="0" animBg="1"/>
      <p:bldP spid="349350" grpId="1" animBg="1"/>
      <p:bldP spid="349351" grpId="0" animBg="1"/>
      <p:bldP spid="349351" grpId="1" animBg="1"/>
      <p:bldP spid="349352" grpId="0" animBg="1"/>
      <p:bldP spid="349352" grpId="1" animBg="1"/>
      <p:bldP spid="349354" grpId="0" animBg="1"/>
      <p:bldP spid="349355" grpId="0" animBg="1"/>
      <p:bldP spid="34935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280988" y="692822"/>
            <a:ext cx="8680450" cy="646113"/>
          </a:xfrm>
        </p:spPr>
        <p:txBody>
          <a:bodyPr>
            <a:normAutofit fontScale="90000"/>
          </a:bodyPr>
          <a:lstStyle/>
          <a:p>
            <a:r>
              <a:rPr lang="en-US" altLang="zh-TW" sz="3800" dirty="0">
                <a:ea typeface="新細明體" pitchFamily="18" charset="-120"/>
              </a:rPr>
              <a:t>Example </a:t>
            </a:r>
            <a:r>
              <a:rPr lang="en-US" altLang="zh-TW" sz="3800" dirty="0">
                <a:latin typeface="Times New Roman"/>
                <a:ea typeface="新細明體" pitchFamily="18" charset="-120"/>
              </a:rPr>
              <a:t>–</a:t>
            </a:r>
            <a:r>
              <a:rPr lang="en-US" altLang="zh-TW" sz="3800" dirty="0">
                <a:ea typeface="新細明體" pitchFamily="18" charset="-120"/>
              </a:rPr>
              <a:t> Completed dimensionless block diagram</a:t>
            </a:r>
          </a:p>
        </p:txBody>
      </p:sp>
      <p:sp>
        <p:nvSpPr>
          <p:cNvPr id="351235" name="Text Box 3"/>
          <p:cNvSpPr txBox="1">
            <a:spLocks noChangeArrowheads="1"/>
          </p:cNvSpPr>
          <p:nvPr/>
        </p:nvSpPr>
        <p:spPr bwMode="auto">
          <a:xfrm>
            <a:off x="3959225" y="4149080"/>
            <a:ext cx="4546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800" dirty="0">
                <a:solidFill>
                  <a:schemeClr val="tx1">
                    <a:lumMod val="60000"/>
                    <a:lumOff val="40000"/>
                  </a:schemeClr>
                </a:solidFill>
                <a:latin typeface="Times New Roman" pitchFamily="18" charset="0"/>
                <a:ea typeface="新細明體" pitchFamily="18" charset="-120"/>
              </a:rPr>
              <a:t>All the departments have been placed now, </a:t>
            </a:r>
          </a:p>
          <a:p>
            <a:r>
              <a:rPr lang="en-US" altLang="zh-TW" sz="1800" dirty="0">
                <a:solidFill>
                  <a:schemeClr val="tx1">
                    <a:lumMod val="60000"/>
                    <a:lumOff val="40000"/>
                  </a:schemeClr>
                </a:solidFill>
                <a:latin typeface="Times New Roman" pitchFamily="18" charset="0"/>
                <a:ea typeface="新細明體" pitchFamily="18" charset="-120"/>
              </a:rPr>
              <a:t>the Dimensionless Block Diagram is completed</a:t>
            </a:r>
            <a:endParaRPr lang="en-US" altLang="zh-TW" sz="1800" u="sng" dirty="0">
              <a:solidFill>
                <a:schemeClr val="tx1">
                  <a:lumMod val="60000"/>
                  <a:lumOff val="40000"/>
                </a:schemeClr>
              </a:solidFill>
              <a:latin typeface="Times New Roman" pitchFamily="18" charset="0"/>
              <a:ea typeface="新細明體" pitchFamily="18" charset="-120"/>
            </a:endParaRPr>
          </a:p>
        </p:txBody>
      </p:sp>
      <p:sp>
        <p:nvSpPr>
          <p:cNvPr id="351247" name="Text Box 15"/>
          <p:cNvSpPr txBox="1">
            <a:spLocks noChangeArrowheads="1"/>
          </p:cNvSpPr>
          <p:nvPr/>
        </p:nvSpPr>
        <p:spPr bwMode="auto">
          <a:xfrm>
            <a:off x="636588" y="2606675"/>
            <a:ext cx="509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a:latin typeface="Times New Roman" pitchFamily="18" charset="0"/>
                <a:ea typeface="新細明體" pitchFamily="18" charset="-120"/>
                <a:sym typeface="Wingdings" pitchFamily="2" charset="2"/>
              </a:rPr>
              <a:t></a:t>
            </a:r>
            <a:endParaRPr lang="zh-TW" altLang="en-US">
              <a:latin typeface="Times New Roman" pitchFamily="18" charset="0"/>
              <a:ea typeface="新細明體" pitchFamily="18" charset="-120"/>
            </a:endParaRPr>
          </a:p>
        </p:txBody>
      </p:sp>
      <p:sp>
        <p:nvSpPr>
          <p:cNvPr id="351276" name="Text Box 44"/>
          <p:cNvSpPr txBox="1">
            <a:spLocks noChangeArrowheads="1"/>
          </p:cNvSpPr>
          <p:nvPr/>
        </p:nvSpPr>
        <p:spPr bwMode="auto">
          <a:xfrm>
            <a:off x="5073650" y="2603500"/>
            <a:ext cx="50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a:latin typeface="Times New Roman" pitchFamily="18" charset="0"/>
                <a:ea typeface="新細明體" pitchFamily="18" charset="-120"/>
                <a:sym typeface="Wingdings" pitchFamily="2" charset="2"/>
              </a:rPr>
              <a:t></a:t>
            </a:r>
            <a:endParaRPr lang="zh-TW" altLang="en-US">
              <a:latin typeface="Times New Roman" pitchFamily="18" charset="0"/>
              <a:ea typeface="新細明體" pitchFamily="18" charset="-120"/>
            </a:endParaRPr>
          </a:p>
        </p:txBody>
      </p:sp>
      <p:sp>
        <p:nvSpPr>
          <p:cNvPr id="351282" name="Oval 50"/>
          <p:cNvSpPr>
            <a:spLocks noChangeArrowheads="1"/>
          </p:cNvSpPr>
          <p:nvPr/>
        </p:nvSpPr>
        <p:spPr bwMode="auto">
          <a:xfrm>
            <a:off x="1271588" y="213360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a:t>
            </a:r>
          </a:p>
        </p:txBody>
      </p:sp>
      <p:sp>
        <p:nvSpPr>
          <p:cNvPr id="351283" name="Oval 51"/>
          <p:cNvSpPr>
            <a:spLocks noChangeArrowheads="1"/>
          </p:cNvSpPr>
          <p:nvPr/>
        </p:nvSpPr>
        <p:spPr bwMode="auto">
          <a:xfrm>
            <a:off x="1271588" y="25511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2</a:t>
            </a:r>
          </a:p>
        </p:txBody>
      </p:sp>
      <p:sp>
        <p:nvSpPr>
          <p:cNvPr id="351284" name="Oval 52"/>
          <p:cNvSpPr>
            <a:spLocks noChangeArrowheads="1"/>
          </p:cNvSpPr>
          <p:nvPr/>
        </p:nvSpPr>
        <p:spPr bwMode="auto">
          <a:xfrm>
            <a:off x="1271588" y="296862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3</a:t>
            </a:r>
          </a:p>
        </p:txBody>
      </p:sp>
      <p:sp>
        <p:nvSpPr>
          <p:cNvPr id="351285" name="Oval 53"/>
          <p:cNvSpPr>
            <a:spLocks noChangeArrowheads="1"/>
          </p:cNvSpPr>
          <p:nvPr/>
        </p:nvSpPr>
        <p:spPr bwMode="auto">
          <a:xfrm>
            <a:off x="1295400" y="33686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4</a:t>
            </a:r>
          </a:p>
        </p:txBody>
      </p:sp>
      <p:sp>
        <p:nvSpPr>
          <p:cNvPr id="351286" name="Oval 54"/>
          <p:cNvSpPr>
            <a:spLocks noChangeArrowheads="1"/>
          </p:cNvSpPr>
          <p:nvPr/>
        </p:nvSpPr>
        <p:spPr bwMode="auto">
          <a:xfrm>
            <a:off x="1790700" y="33686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5</a:t>
            </a:r>
          </a:p>
        </p:txBody>
      </p:sp>
      <p:sp>
        <p:nvSpPr>
          <p:cNvPr id="351287" name="Oval 55"/>
          <p:cNvSpPr>
            <a:spLocks noChangeArrowheads="1"/>
          </p:cNvSpPr>
          <p:nvPr/>
        </p:nvSpPr>
        <p:spPr bwMode="auto">
          <a:xfrm>
            <a:off x="2246313" y="3368675"/>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6</a:t>
            </a:r>
          </a:p>
        </p:txBody>
      </p:sp>
      <p:sp>
        <p:nvSpPr>
          <p:cNvPr id="351288" name="Oval 56"/>
          <p:cNvSpPr>
            <a:spLocks noChangeArrowheads="1"/>
          </p:cNvSpPr>
          <p:nvPr/>
        </p:nvSpPr>
        <p:spPr bwMode="auto">
          <a:xfrm>
            <a:off x="2692400" y="3368675"/>
            <a:ext cx="373063"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7</a:t>
            </a:r>
          </a:p>
        </p:txBody>
      </p:sp>
      <p:sp>
        <p:nvSpPr>
          <p:cNvPr id="351289" name="Oval 57"/>
          <p:cNvSpPr>
            <a:spLocks noChangeArrowheads="1"/>
          </p:cNvSpPr>
          <p:nvPr/>
        </p:nvSpPr>
        <p:spPr bwMode="auto">
          <a:xfrm>
            <a:off x="3103563" y="336708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8</a:t>
            </a:r>
          </a:p>
        </p:txBody>
      </p:sp>
      <p:sp>
        <p:nvSpPr>
          <p:cNvPr id="351290" name="Oval 58"/>
          <p:cNvSpPr>
            <a:spLocks noChangeArrowheads="1"/>
          </p:cNvSpPr>
          <p:nvPr/>
        </p:nvSpPr>
        <p:spPr bwMode="auto">
          <a:xfrm>
            <a:off x="3103563" y="2933700"/>
            <a:ext cx="373062" cy="373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9</a:t>
            </a:r>
          </a:p>
        </p:txBody>
      </p:sp>
      <p:sp>
        <p:nvSpPr>
          <p:cNvPr id="351291" name="Oval 59"/>
          <p:cNvSpPr>
            <a:spLocks noChangeArrowheads="1"/>
          </p:cNvSpPr>
          <p:nvPr/>
        </p:nvSpPr>
        <p:spPr bwMode="auto">
          <a:xfrm>
            <a:off x="3103563" y="25003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10</a:t>
            </a:r>
          </a:p>
        </p:txBody>
      </p:sp>
      <p:sp>
        <p:nvSpPr>
          <p:cNvPr id="351292" name="Oval 60"/>
          <p:cNvSpPr>
            <a:spLocks noChangeArrowheads="1"/>
          </p:cNvSpPr>
          <p:nvPr/>
        </p:nvSpPr>
        <p:spPr bwMode="auto">
          <a:xfrm>
            <a:off x="3103563" y="2084388"/>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11</a:t>
            </a:r>
          </a:p>
        </p:txBody>
      </p:sp>
      <p:sp>
        <p:nvSpPr>
          <p:cNvPr id="351293" name="Oval 61"/>
          <p:cNvSpPr>
            <a:spLocks noChangeArrowheads="1"/>
          </p:cNvSpPr>
          <p:nvPr/>
        </p:nvSpPr>
        <p:spPr bwMode="auto">
          <a:xfrm>
            <a:off x="3094038" y="16621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12</a:t>
            </a:r>
          </a:p>
        </p:txBody>
      </p:sp>
      <p:sp>
        <p:nvSpPr>
          <p:cNvPr id="351294" name="Oval 62"/>
          <p:cNvSpPr>
            <a:spLocks noChangeArrowheads="1"/>
          </p:cNvSpPr>
          <p:nvPr/>
        </p:nvSpPr>
        <p:spPr bwMode="auto">
          <a:xfrm>
            <a:off x="2657475" y="16621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13</a:t>
            </a:r>
          </a:p>
        </p:txBody>
      </p:sp>
      <p:sp>
        <p:nvSpPr>
          <p:cNvPr id="351295" name="Oval 63"/>
          <p:cNvSpPr>
            <a:spLocks noChangeArrowheads="1"/>
          </p:cNvSpPr>
          <p:nvPr/>
        </p:nvSpPr>
        <p:spPr bwMode="auto">
          <a:xfrm>
            <a:off x="2190750" y="166211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14</a:t>
            </a:r>
          </a:p>
        </p:txBody>
      </p:sp>
      <p:sp>
        <p:nvSpPr>
          <p:cNvPr id="351297" name="Oval 65"/>
          <p:cNvSpPr>
            <a:spLocks noChangeArrowheads="1"/>
          </p:cNvSpPr>
          <p:nvPr/>
        </p:nvSpPr>
        <p:spPr bwMode="auto">
          <a:xfrm>
            <a:off x="1738313" y="1662113"/>
            <a:ext cx="373062"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15</a:t>
            </a:r>
          </a:p>
        </p:txBody>
      </p:sp>
      <p:sp>
        <p:nvSpPr>
          <p:cNvPr id="351298" name="Oval 66"/>
          <p:cNvSpPr>
            <a:spLocks noChangeArrowheads="1"/>
          </p:cNvSpPr>
          <p:nvPr/>
        </p:nvSpPr>
        <p:spPr bwMode="auto">
          <a:xfrm>
            <a:off x="1304925" y="1681163"/>
            <a:ext cx="373063" cy="373062"/>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latin typeface="Tahoma" pitchFamily="34" charset="0"/>
              </a:rPr>
              <a:t>16</a:t>
            </a:r>
          </a:p>
        </p:txBody>
      </p:sp>
      <p:grpSp>
        <p:nvGrpSpPr>
          <p:cNvPr id="351312" name="Group 80"/>
          <p:cNvGrpSpPr>
            <a:grpSpLocks/>
          </p:cNvGrpSpPr>
          <p:nvPr/>
        </p:nvGrpSpPr>
        <p:grpSpPr bwMode="auto">
          <a:xfrm>
            <a:off x="1692275" y="2070100"/>
            <a:ext cx="1374775" cy="1250950"/>
            <a:chOff x="1066" y="1304"/>
            <a:chExt cx="866" cy="788"/>
          </a:xfrm>
        </p:grpSpPr>
        <p:sp>
          <p:nvSpPr>
            <p:cNvPr id="351277" name="Text Box 45"/>
            <p:cNvSpPr txBox="1">
              <a:spLocks noChangeArrowheads="1"/>
            </p:cNvSpPr>
            <p:nvPr/>
          </p:nvSpPr>
          <p:spPr bwMode="auto">
            <a:xfrm>
              <a:off x="1644" y="156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9</a:t>
              </a:r>
            </a:p>
          </p:txBody>
        </p:sp>
        <p:sp>
          <p:nvSpPr>
            <p:cNvPr id="351278" name="Text Box 46"/>
            <p:cNvSpPr txBox="1">
              <a:spLocks noChangeArrowheads="1"/>
            </p:cNvSpPr>
            <p:nvPr/>
          </p:nvSpPr>
          <p:spPr bwMode="auto">
            <a:xfrm>
              <a:off x="1066" y="156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6</a:t>
              </a:r>
            </a:p>
          </p:txBody>
        </p:sp>
        <p:sp>
          <p:nvSpPr>
            <p:cNvPr id="351279" name="Text Box 47"/>
            <p:cNvSpPr txBox="1">
              <a:spLocks noChangeArrowheads="1"/>
            </p:cNvSpPr>
            <p:nvPr/>
          </p:nvSpPr>
          <p:spPr bwMode="auto">
            <a:xfrm>
              <a:off x="1356" y="1568"/>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2</a:t>
              </a:r>
            </a:p>
          </p:txBody>
        </p:sp>
        <p:sp>
          <p:nvSpPr>
            <p:cNvPr id="351280" name="Text Box 48"/>
            <p:cNvSpPr txBox="1">
              <a:spLocks noChangeArrowheads="1"/>
            </p:cNvSpPr>
            <p:nvPr/>
          </p:nvSpPr>
          <p:spPr bwMode="auto">
            <a:xfrm>
              <a:off x="1644" y="130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10</a:t>
              </a:r>
            </a:p>
          </p:txBody>
        </p:sp>
        <p:sp>
          <p:nvSpPr>
            <p:cNvPr id="351281" name="Text Box 49"/>
            <p:cNvSpPr txBox="1">
              <a:spLocks noChangeArrowheads="1"/>
            </p:cNvSpPr>
            <p:nvPr/>
          </p:nvSpPr>
          <p:spPr bwMode="auto">
            <a:xfrm>
              <a:off x="1356" y="130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1</a:t>
              </a:r>
            </a:p>
          </p:txBody>
        </p:sp>
        <p:sp>
          <p:nvSpPr>
            <p:cNvPr id="351296" name="Text Box 64"/>
            <p:cNvSpPr txBox="1">
              <a:spLocks noChangeArrowheads="1"/>
            </p:cNvSpPr>
            <p:nvPr/>
          </p:nvSpPr>
          <p:spPr bwMode="auto">
            <a:xfrm>
              <a:off x="1356" y="183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5</a:t>
              </a:r>
            </a:p>
          </p:txBody>
        </p:sp>
        <p:sp>
          <p:nvSpPr>
            <p:cNvPr id="351299" name="Text Box 67"/>
            <p:cNvSpPr txBox="1">
              <a:spLocks noChangeArrowheads="1"/>
            </p:cNvSpPr>
            <p:nvPr/>
          </p:nvSpPr>
          <p:spPr bwMode="auto">
            <a:xfrm>
              <a:off x="1066" y="183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4</a:t>
              </a:r>
            </a:p>
          </p:txBody>
        </p:sp>
        <p:sp>
          <p:nvSpPr>
            <p:cNvPr id="351300" name="Text Box 68"/>
            <p:cNvSpPr txBox="1">
              <a:spLocks noChangeArrowheads="1"/>
            </p:cNvSpPr>
            <p:nvPr/>
          </p:nvSpPr>
          <p:spPr bwMode="auto">
            <a:xfrm>
              <a:off x="1644" y="183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8</a:t>
              </a:r>
            </a:p>
          </p:txBody>
        </p:sp>
        <p:sp>
          <p:nvSpPr>
            <p:cNvPr id="351301" name="Text Box 69"/>
            <p:cNvSpPr txBox="1">
              <a:spLocks noChangeArrowheads="1"/>
            </p:cNvSpPr>
            <p:nvPr/>
          </p:nvSpPr>
          <p:spPr bwMode="auto">
            <a:xfrm>
              <a:off x="1066" y="130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C00000"/>
                  </a:solidFill>
                  <a:latin typeface="Times New Roman" pitchFamily="18" charset="0"/>
                  <a:ea typeface="新細明體" pitchFamily="18" charset="-120"/>
                </a:rPr>
                <a:t>7</a:t>
              </a:r>
            </a:p>
          </p:txBody>
        </p:sp>
      </p:grpSp>
      <p:grpSp>
        <p:nvGrpSpPr>
          <p:cNvPr id="351313" name="Group 81"/>
          <p:cNvGrpSpPr>
            <a:grpSpLocks/>
          </p:cNvGrpSpPr>
          <p:nvPr/>
        </p:nvGrpSpPr>
        <p:grpSpPr bwMode="auto">
          <a:xfrm>
            <a:off x="5603875" y="2057400"/>
            <a:ext cx="1841500" cy="1244600"/>
            <a:chOff x="3530" y="1296"/>
            <a:chExt cx="1160" cy="784"/>
          </a:xfrm>
        </p:grpSpPr>
        <p:sp>
          <p:nvSpPr>
            <p:cNvPr id="351302" name="Text Box 70"/>
            <p:cNvSpPr txBox="1">
              <a:spLocks noChangeArrowheads="1"/>
            </p:cNvSpPr>
            <p:nvPr/>
          </p:nvSpPr>
          <p:spPr bwMode="auto">
            <a:xfrm>
              <a:off x="4402" y="156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dirty="0">
                  <a:solidFill>
                    <a:srgbClr val="FF0000"/>
                  </a:solidFill>
                  <a:latin typeface="Times New Roman" pitchFamily="18" charset="0"/>
                  <a:ea typeface="新細明體" pitchFamily="18" charset="-120"/>
                </a:rPr>
                <a:t>9</a:t>
              </a:r>
            </a:p>
          </p:txBody>
        </p:sp>
        <p:sp>
          <p:nvSpPr>
            <p:cNvPr id="351303" name="Text Box 71"/>
            <p:cNvSpPr txBox="1">
              <a:spLocks noChangeArrowheads="1"/>
            </p:cNvSpPr>
            <p:nvPr/>
          </p:nvSpPr>
          <p:spPr bwMode="auto">
            <a:xfrm>
              <a:off x="3820" y="156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6</a:t>
              </a:r>
            </a:p>
          </p:txBody>
        </p:sp>
        <p:sp>
          <p:nvSpPr>
            <p:cNvPr id="351304" name="Text Box 72"/>
            <p:cNvSpPr txBox="1">
              <a:spLocks noChangeArrowheads="1"/>
            </p:cNvSpPr>
            <p:nvPr/>
          </p:nvSpPr>
          <p:spPr bwMode="auto">
            <a:xfrm>
              <a:off x="4111" y="156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dirty="0">
                  <a:solidFill>
                    <a:srgbClr val="FF0000"/>
                  </a:solidFill>
                  <a:latin typeface="Times New Roman" pitchFamily="18" charset="0"/>
                  <a:ea typeface="新細明體" pitchFamily="18" charset="-120"/>
                </a:rPr>
                <a:t>2</a:t>
              </a:r>
            </a:p>
          </p:txBody>
        </p:sp>
        <p:sp>
          <p:nvSpPr>
            <p:cNvPr id="351305" name="Text Box 73"/>
            <p:cNvSpPr txBox="1">
              <a:spLocks noChangeArrowheads="1"/>
            </p:cNvSpPr>
            <p:nvPr/>
          </p:nvSpPr>
          <p:spPr bwMode="auto">
            <a:xfrm>
              <a:off x="4402" y="1296"/>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10</a:t>
              </a:r>
            </a:p>
          </p:txBody>
        </p:sp>
        <p:sp>
          <p:nvSpPr>
            <p:cNvPr id="351306" name="Text Box 74"/>
            <p:cNvSpPr txBox="1">
              <a:spLocks noChangeArrowheads="1"/>
            </p:cNvSpPr>
            <p:nvPr/>
          </p:nvSpPr>
          <p:spPr bwMode="auto">
            <a:xfrm>
              <a:off x="4111" y="1296"/>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1</a:t>
              </a:r>
            </a:p>
          </p:txBody>
        </p:sp>
        <p:sp>
          <p:nvSpPr>
            <p:cNvPr id="351307" name="Text Box 75"/>
            <p:cNvSpPr txBox="1">
              <a:spLocks noChangeArrowheads="1"/>
            </p:cNvSpPr>
            <p:nvPr/>
          </p:nvSpPr>
          <p:spPr bwMode="auto">
            <a:xfrm>
              <a:off x="4111" y="182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5</a:t>
              </a:r>
            </a:p>
          </p:txBody>
        </p:sp>
        <p:sp>
          <p:nvSpPr>
            <p:cNvPr id="351308" name="Text Box 76"/>
            <p:cNvSpPr txBox="1">
              <a:spLocks noChangeArrowheads="1"/>
            </p:cNvSpPr>
            <p:nvPr/>
          </p:nvSpPr>
          <p:spPr bwMode="auto">
            <a:xfrm>
              <a:off x="3820" y="182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4</a:t>
              </a:r>
            </a:p>
          </p:txBody>
        </p:sp>
        <p:sp>
          <p:nvSpPr>
            <p:cNvPr id="351309" name="Text Box 77"/>
            <p:cNvSpPr txBox="1">
              <a:spLocks noChangeArrowheads="1"/>
            </p:cNvSpPr>
            <p:nvPr/>
          </p:nvSpPr>
          <p:spPr bwMode="auto">
            <a:xfrm>
              <a:off x="4402" y="1822"/>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8</a:t>
              </a:r>
            </a:p>
          </p:txBody>
        </p:sp>
        <p:sp>
          <p:nvSpPr>
            <p:cNvPr id="351310" name="Text Box 78"/>
            <p:cNvSpPr txBox="1">
              <a:spLocks noChangeArrowheads="1"/>
            </p:cNvSpPr>
            <p:nvPr/>
          </p:nvSpPr>
          <p:spPr bwMode="auto">
            <a:xfrm>
              <a:off x="3820" y="1296"/>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7</a:t>
              </a:r>
            </a:p>
          </p:txBody>
        </p:sp>
        <p:sp>
          <p:nvSpPr>
            <p:cNvPr id="351311" name="Text Box 79"/>
            <p:cNvSpPr txBox="1">
              <a:spLocks noChangeArrowheads="1"/>
            </p:cNvSpPr>
            <p:nvPr/>
          </p:nvSpPr>
          <p:spPr bwMode="auto">
            <a:xfrm>
              <a:off x="3530" y="1564"/>
              <a:ext cx="288" cy="258"/>
            </a:xfrm>
            <a:prstGeom prst="rect">
              <a:avLst/>
            </a:prstGeom>
            <a:noFill/>
            <a:ln w="12700" algn="ctr">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000">
                  <a:solidFill>
                    <a:srgbClr val="FF0000"/>
                  </a:solidFill>
                  <a:latin typeface="Times New Roman" pitchFamily="18" charset="0"/>
                  <a:ea typeface="新細明體" pitchFamily="18" charset="-120"/>
                </a:rPr>
                <a:t>3</a:t>
              </a:r>
            </a:p>
          </p:txBody>
        </p:sp>
      </p:grpSp>
    </p:spTree>
    <p:extLst>
      <p:ext uri="{BB962C8B-B14F-4D97-AF65-F5344CB8AC3E}">
        <p14:creationId xmlns:p14="http://schemas.microsoft.com/office/powerpoint/2010/main" val="1567838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1247"/>
                                        </p:tgtEl>
                                        <p:attrNameLst>
                                          <p:attrName>style.visibility</p:attrName>
                                        </p:attrNameLst>
                                      </p:cBhvr>
                                      <p:to>
                                        <p:strVal val="visible"/>
                                      </p:to>
                                    </p:set>
                                    <p:anim calcmode="lin" valueType="num">
                                      <p:cBhvr additive="base">
                                        <p:cTn id="7" dur="500" fill="hold"/>
                                        <p:tgtEl>
                                          <p:spTgt spid="351247"/>
                                        </p:tgtEl>
                                        <p:attrNameLst>
                                          <p:attrName>ppt_x</p:attrName>
                                        </p:attrNameLst>
                                      </p:cBhvr>
                                      <p:tavLst>
                                        <p:tav tm="0">
                                          <p:val>
                                            <p:strVal val="0-#ppt_w/2"/>
                                          </p:val>
                                        </p:tav>
                                        <p:tav tm="100000">
                                          <p:val>
                                            <p:strVal val="#ppt_x"/>
                                          </p:val>
                                        </p:tav>
                                      </p:tavLst>
                                    </p:anim>
                                    <p:anim calcmode="lin" valueType="num">
                                      <p:cBhvr additive="base">
                                        <p:cTn id="8" dur="500" fill="hold"/>
                                        <p:tgtEl>
                                          <p:spTgt spid="3512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51312"/>
                                        </p:tgtEl>
                                        <p:attrNameLst>
                                          <p:attrName>style.visibility</p:attrName>
                                        </p:attrNameLst>
                                      </p:cBhvr>
                                      <p:to>
                                        <p:strVal val="visible"/>
                                      </p:to>
                                    </p:set>
                                    <p:animEffect transition="in" filter="dissolve">
                                      <p:cBhvr>
                                        <p:cTn id="13" dur="500"/>
                                        <p:tgtEl>
                                          <p:spTgt spid="3513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51282"/>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100"/>
                                  </p:stCondLst>
                                  <p:childTnLst>
                                    <p:set>
                                      <p:cBhvr>
                                        <p:cTn id="20" dur="1" fill="hold">
                                          <p:stCondLst>
                                            <p:cond delay="0"/>
                                          </p:stCondLst>
                                        </p:cTn>
                                        <p:tgtEl>
                                          <p:spTgt spid="351283"/>
                                        </p:tgtEl>
                                        <p:attrNameLst>
                                          <p:attrName>style.visibility</p:attrName>
                                        </p:attrNameLst>
                                      </p:cBhvr>
                                      <p:to>
                                        <p:strVal val="visible"/>
                                      </p:to>
                                    </p:set>
                                  </p:childTnLst>
                                </p:cTn>
                              </p:par>
                            </p:childTnLst>
                          </p:cTn>
                        </p:par>
                        <p:par>
                          <p:cTn id="21" fill="hold" nodeType="afterGroup">
                            <p:stCondLst>
                              <p:cond delay="100"/>
                            </p:stCondLst>
                            <p:childTnLst>
                              <p:par>
                                <p:cTn id="22" presetID="1" presetClass="entr" presetSubtype="0" fill="hold" nodeType="afterEffect">
                                  <p:stCondLst>
                                    <p:cond delay="100"/>
                                  </p:stCondLst>
                                  <p:childTnLst>
                                    <p:set>
                                      <p:cBhvr>
                                        <p:cTn id="23" dur="1" fill="hold">
                                          <p:stCondLst>
                                            <p:cond delay="0"/>
                                          </p:stCondLst>
                                        </p:cTn>
                                        <p:tgtEl>
                                          <p:spTgt spid="351284"/>
                                        </p:tgtEl>
                                        <p:attrNameLst>
                                          <p:attrName>style.visibility</p:attrName>
                                        </p:attrNameLst>
                                      </p:cBhvr>
                                      <p:to>
                                        <p:strVal val="visible"/>
                                      </p:to>
                                    </p:set>
                                  </p:childTnLst>
                                </p:cTn>
                              </p:par>
                            </p:childTnLst>
                          </p:cTn>
                        </p:par>
                        <p:par>
                          <p:cTn id="24" fill="hold" nodeType="afterGroup">
                            <p:stCondLst>
                              <p:cond delay="200"/>
                            </p:stCondLst>
                            <p:childTnLst>
                              <p:par>
                                <p:cTn id="25" presetID="1" presetClass="entr" presetSubtype="0" fill="hold" nodeType="afterEffect">
                                  <p:stCondLst>
                                    <p:cond delay="100"/>
                                  </p:stCondLst>
                                  <p:childTnLst>
                                    <p:set>
                                      <p:cBhvr>
                                        <p:cTn id="26" dur="1" fill="hold">
                                          <p:stCondLst>
                                            <p:cond delay="0"/>
                                          </p:stCondLst>
                                        </p:cTn>
                                        <p:tgtEl>
                                          <p:spTgt spid="351285"/>
                                        </p:tgtEl>
                                        <p:attrNameLst>
                                          <p:attrName>style.visibility</p:attrName>
                                        </p:attrNameLst>
                                      </p:cBhvr>
                                      <p:to>
                                        <p:strVal val="visible"/>
                                      </p:to>
                                    </p:set>
                                  </p:childTnLst>
                                </p:cTn>
                              </p:par>
                            </p:childTnLst>
                          </p:cTn>
                        </p:par>
                        <p:par>
                          <p:cTn id="27" fill="hold" nodeType="afterGroup">
                            <p:stCondLst>
                              <p:cond delay="300"/>
                            </p:stCondLst>
                            <p:childTnLst>
                              <p:par>
                                <p:cTn id="28" presetID="1" presetClass="entr" presetSubtype="0" fill="hold" nodeType="afterEffect">
                                  <p:stCondLst>
                                    <p:cond delay="100"/>
                                  </p:stCondLst>
                                  <p:childTnLst>
                                    <p:set>
                                      <p:cBhvr>
                                        <p:cTn id="29" dur="1" fill="hold">
                                          <p:stCondLst>
                                            <p:cond delay="0"/>
                                          </p:stCondLst>
                                        </p:cTn>
                                        <p:tgtEl>
                                          <p:spTgt spid="351286"/>
                                        </p:tgtEl>
                                        <p:attrNameLst>
                                          <p:attrName>style.visibility</p:attrName>
                                        </p:attrNameLst>
                                      </p:cBhvr>
                                      <p:to>
                                        <p:strVal val="visible"/>
                                      </p:to>
                                    </p:set>
                                  </p:childTnLst>
                                </p:cTn>
                              </p:par>
                            </p:childTnLst>
                          </p:cTn>
                        </p:par>
                        <p:par>
                          <p:cTn id="30" fill="hold" nodeType="afterGroup">
                            <p:stCondLst>
                              <p:cond delay="400"/>
                            </p:stCondLst>
                            <p:childTnLst>
                              <p:par>
                                <p:cTn id="31" presetID="1" presetClass="entr" presetSubtype="0" fill="hold" nodeType="afterEffect">
                                  <p:stCondLst>
                                    <p:cond delay="100"/>
                                  </p:stCondLst>
                                  <p:childTnLst>
                                    <p:set>
                                      <p:cBhvr>
                                        <p:cTn id="32" dur="1" fill="hold">
                                          <p:stCondLst>
                                            <p:cond delay="0"/>
                                          </p:stCondLst>
                                        </p:cTn>
                                        <p:tgtEl>
                                          <p:spTgt spid="351287"/>
                                        </p:tgtEl>
                                        <p:attrNameLst>
                                          <p:attrName>style.visibility</p:attrName>
                                        </p:attrNameLst>
                                      </p:cBhvr>
                                      <p:to>
                                        <p:strVal val="visible"/>
                                      </p:to>
                                    </p:set>
                                  </p:childTnLst>
                                </p:cTn>
                              </p:par>
                            </p:childTnLst>
                          </p:cTn>
                        </p:par>
                        <p:par>
                          <p:cTn id="33" fill="hold" nodeType="afterGroup">
                            <p:stCondLst>
                              <p:cond delay="500"/>
                            </p:stCondLst>
                            <p:childTnLst>
                              <p:par>
                                <p:cTn id="34" presetID="1" presetClass="entr" presetSubtype="0" fill="hold" nodeType="afterEffect">
                                  <p:stCondLst>
                                    <p:cond delay="100"/>
                                  </p:stCondLst>
                                  <p:childTnLst>
                                    <p:set>
                                      <p:cBhvr>
                                        <p:cTn id="35" dur="1" fill="hold">
                                          <p:stCondLst>
                                            <p:cond delay="0"/>
                                          </p:stCondLst>
                                        </p:cTn>
                                        <p:tgtEl>
                                          <p:spTgt spid="351288"/>
                                        </p:tgtEl>
                                        <p:attrNameLst>
                                          <p:attrName>style.visibility</p:attrName>
                                        </p:attrNameLst>
                                      </p:cBhvr>
                                      <p:to>
                                        <p:strVal val="visible"/>
                                      </p:to>
                                    </p:set>
                                  </p:childTnLst>
                                </p:cTn>
                              </p:par>
                            </p:childTnLst>
                          </p:cTn>
                        </p:par>
                        <p:par>
                          <p:cTn id="36" fill="hold" nodeType="afterGroup">
                            <p:stCondLst>
                              <p:cond delay="600"/>
                            </p:stCondLst>
                            <p:childTnLst>
                              <p:par>
                                <p:cTn id="37" presetID="1" presetClass="entr" presetSubtype="0" fill="hold" nodeType="afterEffect">
                                  <p:stCondLst>
                                    <p:cond delay="100"/>
                                  </p:stCondLst>
                                  <p:childTnLst>
                                    <p:set>
                                      <p:cBhvr>
                                        <p:cTn id="38" dur="1" fill="hold">
                                          <p:stCondLst>
                                            <p:cond delay="0"/>
                                          </p:stCondLst>
                                        </p:cTn>
                                        <p:tgtEl>
                                          <p:spTgt spid="351289"/>
                                        </p:tgtEl>
                                        <p:attrNameLst>
                                          <p:attrName>style.visibility</p:attrName>
                                        </p:attrNameLst>
                                      </p:cBhvr>
                                      <p:to>
                                        <p:strVal val="visible"/>
                                      </p:to>
                                    </p:set>
                                  </p:childTnLst>
                                </p:cTn>
                              </p:par>
                            </p:childTnLst>
                          </p:cTn>
                        </p:par>
                        <p:par>
                          <p:cTn id="39" fill="hold" nodeType="afterGroup">
                            <p:stCondLst>
                              <p:cond delay="700"/>
                            </p:stCondLst>
                            <p:childTnLst>
                              <p:par>
                                <p:cTn id="40" presetID="1" presetClass="entr" presetSubtype="0" fill="hold" nodeType="afterEffect">
                                  <p:stCondLst>
                                    <p:cond delay="100"/>
                                  </p:stCondLst>
                                  <p:childTnLst>
                                    <p:set>
                                      <p:cBhvr>
                                        <p:cTn id="41" dur="1" fill="hold">
                                          <p:stCondLst>
                                            <p:cond delay="0"/>
                                          </p:stCondLst>
                                        </p:cTn>
                                        <p:tgtEl>
                                          <p:spTgt spid="351290"/>
                                        </p:tgtEl>
                                        <p:attrNameLst>
                                          <p:attrName>style.visibility</p:attrName>
                                        </p:attrNameLst>
                                      </p:cBhvr>
                                      <p:to>
                                        <p:strVal val="visible"/>
                                      </p:to>
                                    </p:set>
                                  </p:childTnLst>
                                </p:cTn>
                              </p:par>
                            </p:childTnLst>
                          </p:cTn>
                        </p:par>
                        <p:par>
                          <p:cTn id="42" fill="hold" nodeType="afterGroup">
                            <p:stCondLst>
                              <p:cond delay="800"/>
                            </p:stCondLst>
                            <p:childTnLst>
                              <p:par>
                                <p:cTn id="43" presetID="1" presetClass="entr" presetSubtype="0" fill="hold" nodeType="afterEffect">
                                  <p:stCondLst>
                                    <p:cond delay="100"/>
                                  </p:stCondLst>
                                  <p:childTnLst>
                                    <p:set>
                                      <p:cBhvr>
                                        <p:cTn id="44" dur="1" fill="hold">
                                          <p:stCondLst>
                                            <p:cond delay="0"/>
                                          </p:stCondLst>
                                        </p:cTn>
                                        <p:tgtEl>
                                          <p:spTgt spid="351291"/>
                                        </p:tgtEl>
                                        <p:attrNameLst>
                                          <p:attrName>style.visibility</p:attrName>
                                        </p:attrNameLst>
                                      </p:cBhvr>
                                      <p:to>
                                        <p:strVal val="visible"/>
                                      </p:to>
                                    </p:set>
                                  </p:childTnLst>
                                </p:cTn>
                              </p:par>
                            </p:childTnLst>
                          </p:cTn>
                        </p:par>
                        <p:par>
                          <p:cTn id="45" fill="hold" nodeType="afterGroup">
                            <p:stCondLst>
                              <p:cond delay="900"/>
                            </p:stCondLst>
                            <p:childTnLst>
                              <p:par>
                                <p:cTn id="46" presetID="1" presetClass="entr" presetSubtype="0" fill="hold" nodeType="afterEffect">
                                  <p:stCondLst>
                                    <p:cond delay="100"/>
                                  </p:stCondLst>
                                  <p:childTnLst>
                                    <p:set>
                                      <p:cBhvr>
                                        <p:cTn id="47" dur="1" fill="hold">
                                          <p:stCondLst>
                                            <p:cond delay="0"/>
                                          </p:stCondLst>
                                        </p:cTn>
                                        <p:tgtEl>
                                          <p:spTgt spid="351292"/>
                                        </p:tgtEl>
                                        <p:attrNameLst>
                                          <p:attrName>style.visibility</p:attrName>
                                        </p:attrNameLst>
                                      </p:cBhvr>
                                      <p:to>
                                        <p:strVal val="visible"/>
                                      </p:to>
                                    </p:set>
                                  </p:childTnLst>
                                </p:cTn>
                              </p:par>
                            </p:childTnLst>
                          </p:cTn>
                        </p:par>
                        <p:par>
                          <p:cTn id="48" fill="hold" nodeType="afterGroup">
                            <p:stCondLst>
                              <p:cond delay="1000"/>
                            </p:stCondLst>
                            <p:childTnLst>
                              <p:par>
                                <p:cTn id="49" presetID="1" presetClass="entr" presetSubtype="0" fill="hold" nodeType="afterEffect">
                                  <p:stCondLst>
                                    <p:cond delay="100"/>
                                  </p:stCondLst>
                                  <p:childTnLst>
                                    <p:set>
                                      <p:cBhvr>
                                        <p:cTn id="50" dur="1" fill="hold">
                                          <p:stCondLst>
                                            <p:cond delay="0"/>
                                          </p:stCondLst>
                                        </p:cTn>
                                        <p:tgtEl>
                                          <p:spTgt spid="351293"/>
                                        </p:tgtEl>
                                        <p:attrNameLst>
                                          <p:attrName>style.visibility</p:attrName>
                                        </p:attrNameLst>
                                      </p:cBhvr>
                                      <p:to>
                                        <p:strVal val="visible"/>
                                      </p:to>
                                    </p:set>
                                  </p:childTnLst>
                                </p:cTn>
                              </p:par>
                            </p:childTnLst>
                          </p:cTn>
                        </p:par>
                        <p:par>
                          <p:cTn id="51" fill="hold" nodeType="afterGroup">
                            <p:stCondLst>
                              <p:cond delay="1100"/>
                            </p:stCondLst>
                            <p:childTnLst>
                              <p:par>
                                <p:cTn id="52" presetID="1" presetClass="entr" presetSubtype="0" fill="hold" nodeType="afterEffect">
                                  <p:stCondLst>
                                    <p:cond delay="100"/>
                                  </p:stCondLst>
                                  <p:childTnLst>
                                    <p:set>
                                      <p:cBhvr>
                                        <p:cTn id="53" dur="1" fill="hold">
                                          <p:stCondLst>
                                            <p:cond delay="0"/>
                                          </p:stCondLst>
                                        </p:cTn>
                                        <p:tgtEl>
                                          <p:spTgt spid="351294"/>
                                        </p:tgtEl>
                                        <p:attrNameLst>
                                          <p:attrName>style.visibility</p:attrName>
                                        </p:attrNameLst>
                                      </p:cBhvr>
                                      <p:to>
                                        <p:strVal val="visible"/>
                                      </p:to>
                                    </p:set>
                                  </p:childTnLst>
                                </p:cTn>
                              </p:par>
                            </p:childTnLst>
                          </p:cTn>
                        </p:par>
                        <p:par>
                          <p:cTn id="54" fill="hold" nodeType="afterGroup">
                            <p:stCondLst>
                              <p:cond delay="1200"/>
                            </p:stCondLst>
                            <p:childTnLst>
                              <p:par>
                                <p:cTn id="55" presetID="1" presetClass="entr" presetSubtype="0" fill="hold" nodeType="afterEffect">
                                  <p:stCondLst>
                                    <p:cond delay="100"/>
                                  </p:stCondLst>
                                  <p:childTnLst>
                                    <p:set>
                                      <p:cBhvr>
                                        <p:cTn id="56" dur="1" fill="hold">
                                          <p:stCondLst>
                                            <p:cond delay="0"/>
                                          </p:stCondLst>
                                        </p:cTn>
                                        <p:tgtEl>
                                          <p:spTgt spid="351295"/>
                                        </p:tgtEl>
                                        <p:attrNameLst>
                                          <p:attrName>style.visibility</p:attrName>
                                        </p:attrNameLst>
                                      </p:cBhvr>
                                      <p:to>
                                        <p:strVal val="visible"/>
                                      </p:to>
                                    </p:set>
                                  </p:childTnLst>
                                </p:cTn>
                              </p:par>
                            </p:childTnLst>
                          </p:cTn>
                        </p:par>
                        <p:par>
                          <p:cTn id="57" fill="hold" nodeType="afterGroup">
                            <p:stCondLst>
                              <p:cond delay="1300"/>
                            </p:stCondLst>
                            <p:childTnLst>
                              <p:par>
                                <p:cTn id="58" presetID="1" presetClass="entr" presetSubtype="0" fill="hold" grpId="0" nodeType="afterEffect">
                                  <p:stCondLst>
                                    <p:cond delay="100"/>
                                  </p:stCondLst>
                                  <p:childTnLst>
                                    <p:set>
                                      <p:cBhvr>
                                        <p:cTn id="59" dur="1" fill="hold">
                                          <p:stCondLst>
                                            <p:cond delay="0"/>
                                          </p:stCondLst>
                                        </p:cTn>
                                        <p:tgtEl>
                                          <p:spTgt spid="351297"/>
                                        </p:tgtEl>
                                        <p:attrNameLst>
                                          <p:attrName>style.visibility</p:attrName>
                                        </p:attrNameLst>
                                      </p:cBhvr>
                                      <p:to>
                                        <p:strVal val="visible"/>
                                      </p:to>
                                    </p:set>
                                  </p:childTnLst>
                                </p:cTn>
                              </p:par>
                            </p:childTnLst>
                          </p:cTn>
                        </p:par>
                        <p:par>
                          <p:cTn id="60" fill="hold" nodeType="afterGroup">
                            <p:stCondLst>
                              <p:cond delay="1400"/>
                            </p:stCondLst>
                            <p:childTnLst>
                              <p:par>
                                <p:cTn id="61" presetID="1" presetClass="entr" presetSubtype="0" fill="hold" grpId="0" nodeType="afterEffect">
                                  <p:stCondLst>
                                    <p:cond delay="100"/>
                                  </p:stCondLst>
                                  <p:childTnLst>
                                    <p:set>
                                      <p:cBhvr>
                                        <p:cTn id="62" dur="1" fill="hold">
                                          <p:stCondLst>
                                            <p:cond delay="0"/>
                                          </p:stCondLst>
                                        </p:cTn>
                                        <p:tgtEl>
                                          <p:spTgt spid="35129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xit" presetSubtype="0" fill="hold" grpId="1" nodeType="clickEffect">
                                  <p:stCondLst>
                                    <p:cond delay="0"/>
                                  </p:stCondLst>
                                  <p:childTnLst>
                                    <p:animEffect transition="out" filter="dissolve">
                                      <p:cBhvr>
                                        <p:cTn id="66" dur="500"/>
                                        <p:tgtEl>
                                          <p:spTgt spid="351298"/>
                                        </p:tgtEl>
                                      </p:cBhvr>
                                    </p:animEffect>
                                    <p:set>
                                      <p:cBhvr>
                                        <p:cTn id="67" dur="1" fill="hold">
                                          <p:stCondLst>
                                            <p:cond delay="499"/>
                                          </p:stCondLst>
                                        </p:cTn>
                                        <p:tgtEl>
                                          <p:spTgt spid="351298"/>
                                        </p:tgtEl>
                                        <p:attrNameLst>
                                          <p:attrName>style.visibility</p:attrName>
                                        </p:attrNameLst>
                                      </p:cBhvr>
                                      <p:to>
                                        <p:strVal val="hidden"/>
                                      </p:to>
                                    </p:set>
                                  </p:childTnLst>
                                </p:cTn>
                              </p:par>
                              <p:par>
                                <p:cTn id="68" presetID="9" presetClass="exit" presetSubtype="0" fill="hold" grpId="0" nodeType="withEffect">
                                  <p:stCondLst>
                                    <p:cond delay="0"/>
                                  </p:stCondLst>
                                  <p:childTnLst>
                                    <p:animEffect transition="out" filter="dissolve">
                                      <p:cBhvr>
                                        <p:cTn id="69" dur="500"/>
                                        <p:tgtEl>
                                          <p:spTgt spid="351285"/>
                                        </p:tgtEl>
                                      </p:cBhvr>
                                    </p:animEffect>
                                    <p:set>
                                      <p:cBhvr>
                                        <p:cTn id="70" dur="1" fill="hold">
                                          <p:stCondLst>
                                            <p:cond delay="499"/>
                                          </p:stCondLst>
                                        </p:cTn>
                                        <p:tgtEl>
                                          <p:spTgt spid="351285"/>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500"/>
                                        <p:tgtEl>
                                          <p:spTgt spid="351289"/>
                                        </p:tgtEl>
                                      </p:cBhvr>
                                    </p:animEffect>
                                    <p:set>
                                      <p:cBhvr>
                                        <p:cTn id="73" dur="1" fill="hold">
                                          <p:stCondLst>
                                            <p:cond delay="499"/>
                                          </p:stCondLst>
                                        </p:cTn>
                                        <p:tgtEl>
                                          <p:spTgt spid="351289"/>
                                        </p:tgtEl>
                                        <p:attrNameLst>
                                          <p:attrName>style.visibility</p:attrName>
                                        </p:attrNameLst>
                                      </p:cBhvr>
                                      <p:to>
                                        <p:strVal val="hidden"/>
                                      </p:to>
                                    </p:set>
                                  </p:childTnLst>
                                </p:cTn>
                              </p:par>
                              <p:par>
                                <p:cTn id="74" presetID="9" presetClass="exit" presetSubtype="0" fill="hold" grpId="0" nodeType="withEffect">
                                  <p:stCondLst>
                                    <p:cond delay="0"/>
                                  </p:stCondLst>
                                  <p:childTnLst>
                                    <p:animEffect transition="out" filter="dissolve">
                                      <p:cBhvr>
                                        <p:cTn id="75" dur="500"/>
                                        <p:tgtEl>
                                          <p:spTgt spid="351293"/>
                                        </p:tgtEl>
                                      </p:cBhvr>
                                    </p:animEffect>
                                    <p:set>
                                      <p:cBhvr>
                                        <p:cTn id="76" dur="1" fill="hold">
                                          <p:stCondLst>
                                            <p:cond delay="499"/>
                                          </p:stCondLst>
                                        </p:cTn>
                                        <p:tgtEl>
                                          <p:spTgt spid="351293"/>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xit" presetSubtype="0" fill="hold" grpId="0" nodeType="clickEffect">
                                  <p:stCondLst>
                                    <p:cond delay="0"/>
                                  </p:stCondLst>
                                  <p:childTnLst>
                                    <p:animEffect transition="out" filter="dissolve">
                                      <p:cBhvr>
                                        <p:cTn id="80" dur="500"/>
                                        <p:tgtEl>
                                          <p:spTgt spid="351295"/>
                                        </p:tgtEl>
                                      </p:cBhvr>
                                    </p:animEffect>
                                    <p:set>
                                      <p:cBhvr>
                                        <p:cTn id="81" dur="1" fill="hold">
                                          <p:stCondLst>
                                            <p:cond delay="499"/>
                                          </p:stCondLst>
                                        </p:cTn>
                                        <p:tgtEl>
                                          <p:spTgt spid="351295"/>
                                        </p:tgtEl>
                                        <p:attrNameLst>
                                          <p:attrName>style.visibility</p:attrName>
                                        </p:attrNameLst>
                                      </p:cBhvr>
                                      <p:to>
                                        <p:strVal val="hidden"/>
                                      </p:to>
                                    </p:set>
                                  </p:childTnLst>
                                </p:cTn>
                              </p:par>
                              <p:par>
                                <p:cTn id="82" presetID="9" presetClass="exit" presetSubtype="0" fill="hold" grpId="0" nodeType="withEffect">
                                  <p:stCondLst>
                                    <p:cond delay="0"/>
                                  </p:stCondLst>
                                  <p:childTnLst>
                                    <p:animEffect transition="out" filter="dissolve">
                                      <p:cBhvr>
                                        <p:cTn id="83" dur="500"/>
                                        <p:tgtEl>
                                          <p:spTgt spid="351294"/>
                                        </p:tgtEl>
                                      </p:cBhvr>
                                    </p:animEffect>
                                    <p:set>
                                      <p:cBhvr>
                                        <p:cTn id="84" dur="1" fill="hold">
                                          <p:stCondLst>
                                            <p:cond delay="499"/>
                                          </p:stCondLst>
                                        </p:cTn>
                                        <p:tgtEl>
                                          <p:spTgt spid="351294"/>
                                        </p:tgtEl>
                                        <p:attrNameLst>
                                          <p:attrName>style.visibility</p:attrName>
                                        </p:attrNameLst>
                                      </p:cBhvr>
                                      <p:to>
                                        <p:strVal val="hidden"/>
                                      </p:to>
                                    </p:set>
                                  </p:childTnLst>
                                </p:cTn>
                              </p:par>
                              <p:par>
                                <p:cTn id="85" presetID="9" presetClass="exit" presetSubtype="0" fill="hold" grpId="0" nodeType="withEffect">
                                  <p:stCondLst>
                                    <p:cond delay="0"/>
                                  </p:stCondLst>
                                  <p:childTnLst>
                                    <p:animEffect transition="out" filter="dissolve">
                                      <p:cBhvr>
                                        <p:cTn id="86" dur="500"/>
                                        <p:tgtEl>
                                          <p:spTgt spid="351292"/>
                                        </p:tgtEl>
                                      </p:cBhvr>
                                    </p:animEffect>
                                    <p:set>
                                      <p:cBhvr>
                                        <p:cTn id="87" dur="1" fill="hold">
                                          <p:stCondLst>
                                            <p:cond delay="499"/>
                                          </p:stCondLst>
                                        </p:cTn>
                                        <p:tgtEl>
                                          <p:spTgt spid="351292"/>
                                        </p:tgtEl>
                                        <p:attrNameLst>
                                          <p:attrName>style.visibility</p:attrName>
                                        </p:attrNameLst>
                                      </p:cBhvr>
                                      <p:to>
                                        <p:strVal val="hidden"/>
                                      </p:to>
                                    </p:set>
                                  </p:childTnLst>
                                </p:cTn>
                              </p:par>
                              <p:par>
                                <p:cTn id="88" presetID="9" presetClass="exit" presetSubtype="0" fill="hold" grpId="0" nodeType="withEffect">
                                  <p:stCondLst>
                                    <p:cond delay="0"/>
                                  </p:stCondLst>
                                  <p:childTnLst>
                                    <p:animEffect transition="out" filter="dissolve">
                                      <p:cBhvr>
                                        <p:cTn id="89" dur="500"/>
                                        <p:tgtEl>
                                          <p:spTgt spid="351291"/>
                                        </p:tgtEl>
                                      </p:cBhvr>
                                    </p:animEffect>
                                    <p:set>
                                      <p:cBhvr>
                                        <p:cTn id="90" dur="1" fill="hold">
                                          <p:stCondLst>
                                            <p:cond delay="499"/>
                                          </p:stCondLst>
                                        </p:cTn>
                                        <p:tgtEl>
                                          <p:spTgt spid="351291"/>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9" presetClass="exit" presetSubtype="0" fill="hold" grpId="0" nodeType="clickEffect">
                                  <p:stCondLst>
                                    <p:cond delay="0"/>
                                  </p:stCondLst>
                                  <p:childTnLst>
                                    <p:animEffect transition="out" filter="dissolve">
                                      <p:cBhvr>
                                        <p:cTn id="94" dur="500"/>
                                        <p:tgtEl>
                                          <p:spTgt spid="351290"/>
                                        </p:tgtEl>
                                      </p:cBhvr>
                                    </p:animEffect>
                                    <p:set>
                                      <p:cBhvr>
                                        <p:cTn id="95" dur="1" fill="hold">
                                          <p:stCondLst>
                                            <p:cond delay="499"/>
                                          </p:stCondLst>
                                        </p:cTn>
                                        <p:tgtEl>
                                          <p:spTgt spid="351290"/>
                                        </p:tgtEl>
                                        <p:attrNameLst>
                                          <p:attrName>style.visibility</p:attrName>
                                        </p:attrNameLst>
                                      </p:cBhvr>
                                      <p:to>
                                        <p:strVal val="hidden"/>
                                      </p:to>
                                    </p:set>
                                  </p:childTnLst>
                                </p:cTn>
                              </p:par>
                              <p:par>
                                <p:cTn id="96" presetID="9" presetClass="exit" presetSubtype="0" fill="hold" grpId="0" nodeType="withEffect">
                                  <p:stCondLst>
                                    <p:cond delay="0"/>
                                  </p:stCondLst>
                                  <p:childTnLst>
                                    <p:animEffect transition="out" filter="dissolve">
                                      <p:cBhvr>
                                        <p:cTn id="97" dur="500"/>
                                        <p:tgtEl>
                                          <p:spTgt spid="351288"/>
                                        </p:tgtEl>
                                      </p:cBhvr>
                                    </p:animEffect>
                                    <p:set>
                                      <p:cBhvr>
                                        <p:cTn id="98" dur="1" fill="hold">
                                          <p:stCondLst>
                                            <p:cond delay="499"/>
                                          </p:stCondLst>
                                        </p:cTn>
                                        <p:tgtEl>
                                          <p:spTgt spid="351288"/>
                                        </p:tgtEl>
                                        <p:attrNameLst>
                                          <p:attrName>style.visibility</p:attrName>
                                        </p:attrNameLst>
                                      </p:cBhvr>
                                      <p:to>
                                        <p:strVal val="hidden"/>
                                      </p:to>
                                    </p:set>
                                  </p:childTnLst>
                                </p:cTn>
                              </p:par>
                              <p:par>
                                <p:cTn id="99" presetID="9" presetClass="exit" presetSubtype="0" fill="hold" grpId="0" nodeType="withEffect">
                                  <p:stCondLst>
                                    <p:cond delay="0"/>
                                  </p:stCondLst>
                                  <p:childTnLst>
                                    <p:animEffect transition="out" filter="dissolve">
                                      <p:cBhvr>
                                        <p:cTn id="100" dur="500"/>
                                        <p:tgtEl>
                                          <p:spTgt spid="351287"/>
                                        </p:tgtEl>
                                      </p:cBhvr>
                                    </p:animEffect>
                                    <p:set>
                                      <p:cBhvr>
                                        <p:cTn id="101" dur="1" fill="hold">
                                          <p:stCondLst>
                                            <p:cond delay="499"/>
                                          </p:stCondLst>
                                        </p:cTn>
                                        <p:tgtEl>
                                          <p:spTgt spid="351287"/>
                                        </p:tgtEl>
                                        <p:attrNameLst>
                                          <p:attrName>style.visibility</p:attrName>
                                        </p:attrNameLst>
                                      </p:cBhvr>
                                      <p:to>
                                        <p:strVal val="hidden"/>
                                      </p:to>
                                    </p:set>
                                  </p:childTnLst>
                                </p:cTn>
                              </p:par>
                              <p:par>
                                <p:cTn id="102" presetID="9" presetClass="exit" presetSubtype="0" fill="hold" grpId="0" nodeType="withEffect">
                                  <p:stCondLst>
                                    <p:cond delay="0"/>
                                  </p:stCondLst>
                                  <p:childTnLst>
                                    <p:animEffect transition="out" filter="dissolve">
                                      <p:cBhvr>
                                        <p:cTn id="103" dur="500"/>
                                        <p:tgtEl>
                                          <p:spTgt spid="351286"/>
                                        </p:tgtEl>
                                      </p:cBhvr>
                                    </p:animEffect>
                                    <p:set>
                                      <p:cBhvr>
                                        <p:cTn id="104" dur="1" fill="hold">
                                          <p:stCondLst>
                                            <p:cond delay="499"/>
                                          </p:stCondLst>
                                        </p:cTn>
                                        <p:tgtEl>
                                          <p:spTgt spid="351286"/>
                                        </p:tgtEl>
                                        <p:attrNameLst>
                                          <p:attrName>style.visibility</p:attrName>
                                        </p:attrNameLst>
                                      </p:cBhvr>
                                      <p:to>
                                        <p:strVal val="hidden"/>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9" presetClass="exit" presetSubtype="0" fill="hold" grpId="0" nodeType="clickEffect">
                                  <p:stCondLst>
                                    <p:cond delay="0"/>
                                  </p:stCondLst>
                                  <p:childTnLst>
                                    <p:animEffect transition="out" filter="dissolve">
                                      <p:cBhvr>
                                        <p:cTn id="108" dur="500"/>
                                        <p:tgtEl>
                                          <p:spTgt spid="351284"/>
                                        </p:tgtEl>
                                      </p:cBhvr>
                                    </p:animEffect>
                                    <p:set>
                                      <p:cBhvr>
                                        <p:cTn id="109" dur="1" fill="hold">
                                          <p:stCondLst>
                                            <p:cond delay="499"/>
                                          </p:stCondLst>
                                        </p:cTn>
                                        <p:tgtEl>
                                          <p:spTgt spid="351284"/>
                                        </p:tgtEl>
                                        <p:attrNameLst>
                                          <p:attrName>style.visibility</p:attrName>
                                        </p:attrNameLst>
                                      </p:cBhvr>
                                      <p:to>
                                        <p:strVal val="hidden"/>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xit" presetSubtype="0" fill="hold" grpId="1" nodeType="clickEffect">
                                  <p:stCondLst>
                                    <p:cond delay="0"/>
                                  </p:stCondLst>
                                  <p:childTnLst>
                                    <p:animEffect transition="out" filter="dissolve">
                                      <p:cBhvr>
                                        <p:cTn id="113" dur="500"/>
                                        <p:tgtEl>
                                          <p:spTgt spid="351297"/>
                                        </p:tgtEl>
                                      </p:cBhvr>
                                    </p:animEffect>
                                    <p:set>
                                      <p:cBhvr>
                                        <p:cTn id="114" dur="1" fill="hold">
                                          <p:stCondLst>
                                            <p:cond delay="499"/>
                                          </p:stCondLst>
                                        </p:cTn>
                                        <p:tgtEl>
                                          <p:spTgt spid="351297"/>
                                        </p:tgtEl>
                                        <p:attrNameLst>
                                          <p:attrName>style.visibility</p:attrName>
                                        </p:attrNameLst>
                                      </p:cBhvr>
                                      <p:to>
                                        <p:strVal val="hidden"/>
                                      </p:to>
                                    </p:set>
                                  </p:childTnLst>
                                </p:cTn>
                              </p:par>
                              <p:par>
                                <p:cTn id="115" presetID="9" presetClass="exit" presetSubtype="0" fill="hold" grpId="1" nodeType="withEffect">
                                  <p:stCondLst>
                                    <p:cond delay="0"/>
                                  </p:stCondLst>
                                  <p:childTnLst>
                                    <p:animEffect transition="out" filter="dissolve">
                                      <p:cBhvr>
                                        <p:cTn id="116" dur="500"/>
                                        <p:tgtEl>
                                          <p:spTgt spid="351282"/>
                                        </p:tgtEl>
                                      </p:cBhvr>
                                    </p:animEffect>
                                    <p:set>
                                      <p:cBhvr>
                                        <p:cTn id="117" dur="1" fill="hold">
                                          <p:stCondLst>
                                            <p:cond delay="499"/>
                                          </p:stCondLst>
                                        </p:cTn>
                                        <p:tgtEl>
                                          <p:spTgt spid="351282"/>
                                        </p:tgtEl>
                                        <p:attrNameLst>
                                          <p:attrName>style.visibility</p:attrName>
                                        </p:attrNameLst>
                                      </p:cBhvr>
                                      <p:to>
                                        <p:strVal val="hidden"/>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 presetClass="entr" presetSubtype="8" fill="hold" grpId="0" nodeType="clickEffect">
                                  <p:stCondLst>
                                    <p:cond delay="0"/>
                                  </p:stCondLst>
                                  <p:childTnLst>
                                    <p:set>
                                      <p:cBhvr>
                                        <p:cTn id="121" dur="1" fill="hold">
                                          <p:stCondLst>
                                            <p:cond delay="0"/>
                                          </p:stCondLst>
                                        </p:cTn>
                                        <p:tgtEl>
                                          <p:spTgt spid="351276"/>
                                        </p:tgtEl>
                                        <p:attrNameLst>
                                          <p:attrName>style.visibility</p:attrName>
                                        </p:attrNameLst>
                                      </p:cBhvr>
                                      <p:to>
                                        <p:strVal val="visible"/>
                                      </p:to>
                                    </p:set>
                                    <p:anim calcmode="lin" valueType="num">
                                      <p:cBhvr additive="base">
                                        <p:cTn id="122" dur="500" fill="hold"/>
                                        <p:tgtEl>
                                          <p:spTgt spid="351276"/>
                                        </p:tgtEl>
                                        <p:attrNameLst>
                                          <p:attrName>ppt_x</p:attrName>
                                        </p:attrNameLst>
                                      </p:cBhvr>
                                      <p:tavLst>
                                        <p:tav tm="0">
                                          <p:val>
                                            <p:strVal val="0-#ppt_w/2"/>
                                          </p:val>
                                        </p:tav>
                                        <p:tav tm="100000">
                                          <p:val>
                                            <p:strVal val="#ppt_x"/>
                                          </p:val>
                                        </p:tav>
                                      </p:tavLst>
                                    </p:anim>
                                    <p:anim calcmode="lin" valueType="num">
                                      <p:cBhvr additive="base">
                                        <p:cTn id="123" dur="500" fill="hold"/>
                                        <p:tgtEl>
                                          <p:spTgt spid="351276"/>
                                        </p:tgtEl>
                                        <p:attrNameLst>
                                          <p:attrName>ppt_y</p:attrName>
                                        </p:attrNameLst>
                                      </p:cBhvr>
                                      <p:tavLst>
                                        <p:tav tm="0">
                                          <p:val>
                                            <p:strVal val="#ppt_y"/>
                                          </p:val>
                                        </p:tav>
                                        <p:tav tm="100000">
                                          <p:val>
                                            <p:strVal val="#ppt_y"/>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9" presetClass="entr" presetSubtype="0" fill="hold" nodeType="clickEffect">
                                  <p:stCondLst>
                                    <p:cond delay="0"/>
                                  </p:stCondLst>
                                  <p:childTnLst>
                                    <p:set>
                                      <p:cBhvr>
                                        <p:cTn id="127" dur="1" fill="hold">
                                          <p:stCondLst>
                                            <p:cond delay="0"/>
                                          </p:stCondLst>
                                        </p:cTn>
                                        <p:tgtEl>
                                          <p:spTgt spid="351313"/>
                                        </p:tgtEl>
                                        <p:attrNameLst>
                                          <p:attrName>style.visibility</p:attrName>
                                        </p:attrNameLst>
                                      </p:cBhvr>
                                      <p:to>
                                        <p:strVal val="visible"/>
                                      </p:to>
                                    </p:set>
                                    <p:animEffect transition="in" filter="dissolve">
                                      <p:cBhvr>
                                        <p:cTn id="128" dur="500"/>
                                        <p:tgtEl>
                                          <p:spTgt spid="35131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51235"/>
                                        </p:tgtEl>
                                        <p:attrNameLst>
                                          <p:attrName>style.visibility</p:attrName>
                                        </p:attrNameLst>
                                      </p:cBhvr>
                                      <p:to>
                                        <p:strVal val="visible"/>
                                      </p:to>
                                    </p:set>
                                    <p:anim calcmode="lin" valueType="num">
                                      <p:cBhvr additive="base">
                                        <p:cTn id="133" dur="500" fill="hold"/>
                                        <p:tgtEl>
                                          <p:spTgt spid="351235"/>
                                        </p:tgtEl>
                                        <p:attrNameLst>
                                          <p:attrName>ppt_x</p:attrName>
                                        </p:attrNameLst>
                                      </p:cBhvr>
                                      <p:tavLst>
                                        <p:tav tm="0">
                                          <p:val>
                                            <p:strVal val="#ppt_x"/>
                                          </p:val>
                                        </p:tav>
                                        <p:tav tm="100000">
                                          <p:val>
                                            <p:strVal val="#ppt_x"/>
                                          </p:val>
                                        </p:tav>
                                      </p:tavLst>
                                    </p:anim>
                                    <p:anim calcmode="lin" valueType="num">
                                      <p:cBhvr additive="base">
                                        <p:cTn id="134" dur="500" fill="hold"/>
                                        <p:tgtEl>
                                          <p:spTgt spid="3512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p:bldP spid="351247" grpId="0"/>
      <p:bldP spid="351276" grpId="0"/>
      <p:bldP spid="351282" grpId="0" animBg="1"/>
      <p:bldP spid="351282" grpId="1" animBg="1"/>
      <p:bldP spid="351284" grpId="0" animBg="1"/>
      <p:bldP spid="351285" grpId="0" animBg="1"/>
      <p:bldP spid="351286" grpId="0" animBg="1"/>
      <p:bldP spid="351287" grpId="0" animBg="1"/>
      <p:bldP spid="351288" grpId="0" animBg="1"/>
      <p:bldP spid="351289" grpId="0" animBg="1"/>
      <p:bldP spid="351290" grpId="0" animBg="1"/>
      <p:bldP spid="351291" grpId="0" animBg="1"/>
      <p:bldP spid="351292" grpId="0" animBg="1"/>
      <p:bldP spid="351293" grpId="0" animBg="1"/>
      <p:bldP spid="351294" grpId="0" animBg="1"/>
      <p:bldP spid="351295" grpId="0" animBg="1"/>
      <p:bldP spid="351297" grpId="0" animBg="1"/>
      <p:bldP spid="351297" grpId="1" animBg="1"/>
      <p:bldP spid="351298" grpId="0" animBg="1"/>
      <p:bldP spid="351298" grpId="1"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244771" y="500466"/>
            <a:ext cx="8080375" cy="457200"/>
          </a:xfrm>
        </p:spPr>
        <p:txBody>
          <a:bodyPr>
            <a:normAutofit fontScale="90000"/>
          </a:bodyPr>
          <a:lstStyle/>
          <a:p>
            <a:r>
              <a:rPr lang="en-US" altLang="zh-TW" dirty="0">
                <a:ea typeface="新細明體" pitchFamily="18" charset="-120"/>
              </a:rPr>
              <a:t>Space Relationship Diagram</a:t>
            </a:r>
          </a:p>
        </p:txBody>
      </p:sp>
      <p:sp>
        <p:nvSpPr>
          <p:cNvPr id="353283" name="Rectangle 3"/>
          <p:cNvSpPr>
            <a:spLocks noGrp="1" noChangeArrowheads="1"/>
          </p:cNvSpPr>
          <p:nvPr>
            <p:ph idx="1"/>
          </p:nvPr>
        </p:nvSpPr>
        <p:spPr>
          <a:xfrm>
            <a:off x="203200" y="942086"/>
            <a:ext cx="8451850" cy="1430337"/>
          </a:xfrm>
        </p:spPr>
        <p:txBody>
          <a:bodyPr/>
          <a:lstStyle/>
          <a:p>
            <a:pPr marL="342900" indent="-342900">
              <a:lnSpc>
                <a:spcPct val="90000"/>
              </a:lnSpc>
              <a:spcAft>
                <a:spcPts val="1200"/>
              </a:spcAft>
              <a:buClr>
                <a:srgbClr val="3333CC"/>
              </a:buClr>
              <a:buFont typeface="Wingdings" pitchFamily="2" charset="2"/>
              <a:buChar char="Ø"/>
            </a:pPr>
            <a:r>
              <a:rPr lang="en-US" altLang="zh-TW" sz="1800" dirty="0">
                <a:ea typeface="新細明體" pitchFamily="18" charset="-120"/>
              </a:rPr>
              <a:t>Combine the space consideration with the REL diagram.</a:t>
            </a:r>
          </a:p>
          <a:p>
            <a:pPr marL="342900" indent="-342900">
              <a:lnSpc>
                <a:spcPct val="90000"/>
              </a:lnSpc>
              <a:spcAft>
                <a:spcPts val="1200"/>
              </a:spcAft>
              <a:buClr>
                <a:srgbClr val="3333CC"/>
              </a:buClr>
              <a:buFont typeface="Wingdings" pitchFamily="2" charset="2"/>
              <a:buChar char="Ø"/>
            </a:pPr>
            <a:r>
              <a:rPr lang="en-US" altLang="zh-TW" sz="1800" dirty="0">
                <a:ea typeface="新細明體" pitchFamily="18" charset="-120"/>
              </a:rPr>
              <a:t>Replace the unit squares of the dimensionless block diagram with space templates.</a:t>
            </a:r>
          </a:p>
          <a:p>
            <a:pPr marL="342900" indent="-342900">
              <a:lnSpc>
                <a:spcPct val="90000"/>
              </a:lnSpc>
              <a:spcAft>
                <a:spcPts val="1200"/>
              </a:spcAft>
              <a:buClr>
                <a:srgbClr val="3333CC"/>
              </a:buClr>
              <a:buFont typeface="Wingdings" pitchFamily="2" charset="2"/>
              <a:buChar char="Ø"/>
            </a:pPr>
            <a:r>
              <a:rPr lang="en-US" altLang="zh-TW" sz="1800" dirty="0">
                <a:ea typeface="新細明體" pitchFamily="18" charset="-120"/>
              </a:rPr>
              <a:t>Construct different space relationship diagrams from the same REL diagram.</a:t>
            </a:r>
          </a:p>
        </p:txBody>
      </p:sp>
      <p:graphicFrame>
        <p:nvGraphicFramePr>
          <p:cNvPr id="353284" name="Group 4"/>
          <p:cNvGraphicFramePr>
            <a:graphicFrameLocks noGrp="1"/>
          </p:cNvGraphicFramePr>
          <p:nvPr/>
        </p:nvGraphicFramePr>
        <p:xfrm>
          <a:off x="914400" y="2489772"/>
          <a:ext cx="6753225" cy="3688080"/>
        </p:xfrm>
        <a:graphic>
          <a:graphicData uri="http://schemas.openxmlformats.org/drawingml/2006/table">
            <a:tbl>
              <a:tblPr/>
              <a:tblGrid>
                <a:gridCol w="969963">
                  <a:extLst>
                    <a:ext uri="{9D8B030D-6E8A-4147-A177-3AD203B41FA5}">
                      <a16:colId xmlns:a16="http://schemas.microsoft.com/office/drawing/2014/main" val="20000"/>
                    </a:ext>
                  </a:extLst>
                </a:gridCol>
                <a:gridCol w="2230437">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66825">
                  <a:extLst>
                    <a:ext uri="{9D8B030D-6E8A-4147-A177-3AD203B41FA5}">
                      <a16:colId xmlns:a16="http://schemas.microsoft.com/office/drawing/2014/main" val="20004"/>
                    </a:ext>
                  </a:extLst>
                </a:gridCol>
              </a:tblGrid>
              <a:tr h="217488">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Number</a:t>
                      </a:r>
                    </a:p>
                  </a:txBody>
                  <a:tcPr horzOverflow="overflow">
                    <a:lnL cap="flat">
                      <a:noFill/>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Department name</a:t>
                      </a:r>
                    </a:p>
                  </a:txBody>
                  <a:tcPr horzOverflow="overflow">
                    <a:lnL>
                      <a:noFill/>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Area (ft</a:t>
                      </a:r>
                      <a:r>
                        <a:rPr kumimoji="0" lang="en-US" altLang="zh-TW" sz="1400" b="1" i="0" u="none" strike="noStrike" cap="none" normalizeH="0" baseline="30000">
                          <a:ln>
                            <a:noFill/>
                          </a:ln>
                          <a:solidFill>
                            <a:srgbClr val="002060"/>
                          </a:solidFill>
                          <a:effectLst/>
                          <a:latin typeface="Times New Roman" pitchFamily="18" charset="0"/>
                          <a:ea typeface="新細明體" pitchFamily="18" charset="-120"/>
                        </a:rPr>
                        <a:t>2</a:t>
                      </a: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a:t>
                      </a:r>
                    </a:p>
                  </a:txBody>
                  <a:tcPr horzOverflow="overflow">
                    <a:lnL>
                      <a:noFill/>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Number of unit squares</a:t>
                      </a:r>
                    </a:p>
                  </a:txBody>
                  <a:tcPr horzOverflow="overflow">
                    <a:lnL>
                      <a:noFill/>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Template dimensions</a:t>
                      </a:r>
                    </a:p>
                  </a:txBody>
                  <a:tcPr horzOverflow="overflow">
                    <a:lnL>
                      <a:noFill/>
                    </a:lnL>
                    <a:lnR cap="flat">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17488">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1</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2</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3</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4</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5</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6</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7</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8</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9</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10</a:t>
                      </a:r>
                    </a:p>
                  </a:txBody>
                  <a:tcPr horzOverflow="overflow">
                    <a:lnL cap="flat">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Offices</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Foreman</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Conference room</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Parcel post</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Parts shipment</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Repair and service parts</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Service area</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Receiving</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Testing</a:t>
                      </a:r>
                    </a:p>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General storage</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1200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150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300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400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600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300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900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600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1000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sng" strike="noStrike" cap="none" normalizeH="0" baseline="0">
                          <a:ln>
                            <a:noFill/>
                          </a:ln>
                          <a:solidFill>
                            <a:srgbClr val="002060"/>
                          </a:solidFill>
                          <a:effectLst/>
                          <a:latin typeface="Times New Roman" pitchFamily="18" charset="0"/>
                          <a:ea typeface="新細明體" pitchFamily="18" charset="-120"/>
                        </a:rPr>
                        <a:t>3000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8450 ft</a:t>
                      </a:r>
                      <a:r>
                        <a:rPr kumimoji="0" lang="en-US" altLang="zh-TW" sz="1400" b="1" i="0" u="none" strike="noStrike" cap="none" normalizeH="0" baseline="30000">
                          <a:ln>
                            <a:noFill/>
                          </a:ln>
                          <a:solidFill>
                            <a:srgbClr val="002060"/>
                          </a:solidFill>
                          <a:effectLst/>
                          <a:latin typeface="Times New Roman" pitchFamily="18" charset="0"/>
                          <a:ea typeface="新細明體" pitchFamily="18" charset="-120"/>
                        </a:rPr>
                        <a:t>2</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48</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6</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12</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16</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24</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12</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36</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24</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40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sng" strike="noStrike" cap="none" normalizeH="0" baseline="0">
                          <a:ln>
                            <a:noFill/>
                          </a:ln>
                          <a:solidFill>
                            <a:srgbClr val="002060"/>
                          </a:solidFill>
                          <a:effectLst/>
                          <a:latin typeface="Times New Roman" pitchFamily="18" charset="0"/>
                          <a:ea typeface="新細明體" pitchFamily="18" charset="-120"/>
                        </a:rPr>
                        <a:t>120</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338</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6 x 8</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2 x 3</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3 x 4</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4 x 4</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4 x 6</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3 x 4</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6 x 6</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4 x 6</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5 x 8</a:t>
                      </a:r>
                    </a:p>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400" b="1" i="0" u="none" strike="noStrike" cap="none" normalizeH="0" baseline="0">
                          <a:ln>
                            <a:noFill/>
                          </a:ln>
                          <a:solidFill>
                            <a:srgbClr val="002060"/>
                          </a:solidFill>
                          <a:effectLst/>
                          <a:latin typeface="Times New Roman" pitchFamily="18" charset="0"/>
                          <a:ea typeface="新細明體" pitchFamily="18" charset="-120"/>
                        </a:rPr>
                        <a:t>10 x 12</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17488">
                <a:tc gridSpan="3">
                  <a:txBody>
                    <a:bodyPr/>
                    <a:lstStyle/>
                    <a:p>
                      <a:pPr marL="0" marR="0" lvl="0" indent="0" algn="l" defTabSz="914400" rtl="0" eaLnBrk="1" fontAlgn="base" latinLnBrk="0" hangingPunct="1">
                        <a:lnSpc>
                          <a:spcPct val="100000"/>
                        </a:lnSpc>
                        <a:spcBef>
                          <a:spcPct val="20000"/>
                        </a:spcBef>
                        <a:spcAft>
                          <a:spcPct val="0"/>
                        </a:spcAft>
                        <a:buClrTx/>
                        <a:buSzPct val="80000"/>
                        <a:buFont typeface="Wingdings" pitchFamily="2" charset="2"/>
                        <a:buNone/>
                        <a:tabLst/>
                      </a:pPr>
                      <a:r>
                        <a:rPr kumimoji="0" lang="en-US" altLang="zh-TW" sz="1200" b="1" i="0" u="none" strike="noStrike" cap="none" normalizeH="0" baseline="0">
                          <a:ln>
                            <a:noFill/>
                          </a:ln>
                          <a:solidFill>
                            <a:srgbClr val="002060"/>
                          </a:solidFill>
                          <a:effectLst/>
                          <a:latin typeface="Times New Roman" pitchFamily="18" charset="0"/>
                          <a:ea typeface="新細明體" pitchFamily="18" charset="-120"/>
                        </a:rPr>
                        <a:t>Scale: 1 unit square = 5 ft x 5 ft = 25 ft</a:t>
                      </a:r>
                      <a:r>
                        <a:rPr kumimoji="0" lang="en-US" altLang="zh-TW" sz="1200" b="1" i="0" u="none" strike="noStrike" cap="none" normalizeH="0" baseline="30000">
                          <a:ln>
                            <a:noFill/>
                          </a:ln>
                          <a:solidFill>
                            <a:srgbClr val="002060"/>
                          </a:solidFill>
                          <a:effectLst/>
                          <a:latin typeface="Times New Roman" pitchFamily="18" charset="0"/>
                          <a:ea typeface="新細明體" pitchFamily="18" charset="-120"/>
                        </a:rPr>
                        <a:t>2</a:t>
                      </a:r>
                    </a:p>
                  </a:txBody>
                  <a:tcPr horzOverflow="overflow">
                    <a:lnL cap="flat">
                      <a:noFill/>
                    </a:lnL>
                    <a:lnR>
                      <a:noFill/>
                    </a:lnR>
                    <a:lnT w="12700" cap="flat" cmpd="sng" algn="ctr">
                      <a:solidFill>
                        <a:schemeClr val="tx1"/>
                      </a:solidFill>
                      <a:prstDash val="solid"/>
                      <a:round/>
                      <a:headEnd type="none" w="sm" len="sm"/>
                      <a:tailEnd type="none" w="sm" len="sm"/>
                    </a:lnT>
                    <a:lnB cap="flat">
                      <a:noFill/>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endParaRPr kumimoji="0" lang="zh-TW" altLang="en-US" sz="1400" b="1" i="0" u="none" strike="noStrike" cap="none" normalizeH="0" baseline="0">
                        <a:ln>
                          <a:noFill/>
                        </a:ln>
                        <a:solidFill>
                          <a:srgbClr val="002060"/>
                        </a:solidFill>
                        <a:effectLst/>
                        <a:latin typeface="Times New Roman" pitchFamily="18" charset="0"/>
                        <a:ea typeface="新細明體" pitchFamily="18" charset="-120"/>
                      </a:endParaRPr>
                    </a:p>
                  </a:txBody>
                  <a:tcPr horzOverflow="overflow">
                    <a:lnL>
                      <a:noFill/>
                    </a:lnL>
                    <a:lnR>
                      <a:noFill/>
                    </a:lnR>
                    <a:lnT w="12700" cap="flat" cmpd="sng" algn="ctr">
                      <a:solidFill>
                        <a:schemeClr val="tx1"/>
                      </a:solidFill>
                      <a:prstDash val="solid"/>
                      <a:round/>
                      <a:headEnd type="none" w="sm" len="sm"/>
                      <a:tailEnd type="none" w="sm" len="sm"/>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80000"/>
                        <a:buFont typeface="Wingdings" pitchFamily="2" charset="2"/>
                        <a:buNone/>
                        <a:tabLst/>
                      </a:pPr>
                      <a:endParaRPr kumimoji="0" lang="zh-TW" altLang="en-US" sz="1400" b="1" i="0" u="none" strike="noStrike" cap="none" normalizeH="0" baseline="0" dirty="0">
                        <a:ln>
                          <a:noFill/>
                        </a:ln>
                        <a:solidFill>
                          <a:srgbClr val="002060"/>
                        </a:solidFill>
                        <a:effectLst/>
                        <a:latin typeface="Times New Roman" pitchFamily="18" charset="0"/>
                        <a:ea typeface="新細明體" pitchFamily="18" charset="-120"/>
                      </a:endParaRPr>
                    </a:p>
                  </a:txBody>
                  <a:tcPr horzOverflow="overflow">
                    <a:lnL>
                      <a:noFill/>
                    </a:lnL>
                    <a:lnR cap="flat">
                      <a:noFill/>
                    </a:lnR>
                    <a:lnT w="12700" cap="flat" cmpd="sng" algn="ctr">
                      <a:solidFill>
                        <a:schemeClr val="tx1"/>
                      </a:solidFill>
                      <a:prstDash val="solid"/>
                      <a:round/>
                      <a:headEnd type="none" w="sm" len="sm"/>
                      <a:tailEnd type="none" w="sm" len="sm"/>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1062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222488" y="457659"/>
            <a:ext cx="8080375" cy="457200"/>
          </a:xfrm>
        </p:spPr>
        <p:txBody>
          <a:bodyPr>
            <a:normAutofit fontScale="90000"/>
          </a:bodyPr>
          <a:lstStyle/>
          <a:p>
            <a:r>
              <a:rPr lang="en-US" altLang="zh-TW" dirty="0">
                <a:ea typeface="新細明體" pitchFamily="18" charset="-120"/>
              </a:rPr>
              <a:t>Space Relationship Diagram</a:t>
            </a:r>
          </a:p>
        </p:txBody>
      </p:sp>
      <p:sp>
        <p:nvSpPr>
          <p:cNvPr id="355333" name="Rectangle 5"/>
          <p:cNvSpPr>
            <a:spLocks noChangeArrowheads="1"/>
          </p:cNvSpPr>
          <p:nvPr/>
        </p:nvSpPr>
        <p:spPr bwMode="auto">
          <a:xfrm>
            <a:off x="0" y="1223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55332" name="Object 4"/>
          <p:cNvGraphicFramePr>
            <a:graphicFrameLocks noChangeAspect="1"/>
          </p:cNvGraphicFramePr>
          <p:nvPr/>
        </p:nvGraphicFramePr>
        <p:xfrm>
          <a:off x="595313" y="823913"/>
          <a:ext cx="7634287" cy="5872162"/>
        </p:xfrm>
        <a:graphic>
          <a:graphicData uri="http://schemas.openxmlformats.org/presentationml/2006/ole">
            <mc:AlternateContent xmlns:mc="http://schemas.openxmlformats.org/markup-compatibility/2006">
              <mc:Choice xmlns:v="urn:schemas-microsoft-com:vml" Requires="v">
                <p:oleObj spid="_x0000_s7235" name="SmartDraw" r:id="rId4" imgW="9456420" imgH="7284720" progId="">
                  <p:embed/>
                </p:oleObj>
              </mc:Choice>
              <mc:Fallback>
                <p:oleObj name="SmartDraw" r:id="rId4" imgW="9456420" imgH="7284720" progId="">
                  <p:embed/>
                  <p:pic>
                    <p:nvPicPr>
                      <p:cNvPr id="35533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823913"/>
                        <a:ext cx="7634287" cy="587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83999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222488" y="457659"/>
            <a:ext cx="8080375" cy="457200"/>
          </a:xfrm>
        </p:spPr>
        <p:txBody>
          <a:bodyPr>
            <a:normAutofit fontScale="90000"/>
          </a:bodyPr>
          <a:lstStyle/>
          <a:p>
            <a:r>
              <a:rPr lang="en-US" altLang="zh-HK" sz="3200" dirty="0">
                <a:ea typeface="新細明體" pitchFamily="18" charset="-120"/>
              </a:rPr>
              <a:t>Alternative block plans</a:t>
            </a:r>
            <a:endParaRPr lang="en-US" altLang="zh-TW" dirty="0">
              <a:ea typeface="新細明體" pitchFamily="18" charset="-120"/>
            </a:endParaRPr>
          </a:p>
        </p:txBody>
      </p:sp>
      <p:graphicFrame>
        <p:nvGraphicFramePr>
          <p:cNvPr id="5" name="Object 7"/>
          <p:cNvGraphicFramePr>
            <a:graphicFrameLocks noGrp="1" noChangeAspect="1"/>
          </p:cNvGraphicFramePr>
          <p:nvPr>
            <p:ph idx="1"/>
          </p:nvPr>
        </p:nvGraphicFramePr>
        <p:xfrm>
          <a:off x="760413" y="879475"/>
          <a:ext cx="2749550" cy="2687638"/>
        </p:xfrm>
        <a:graphic>
          <a:graphicData uri="http://schemas.openxmlformats.org/presentationml/2006/ole">
            <mc:AlternateContent xmlns:mc="http://schemas.openxmlformats.org/markup-compatibility/2006">
              <mc:Choice xmlns:v="urn:schemas-microsoft-com:vml" Requires="v">
                <p:oleObj spid="_x0000_s8454" name="SmartDraw" r:id="rId4" imgW="6940296" imgH="6784848" progId="">
                  <p:embed/>
                </p:oleObj>
              </mc:Choice>
              <mc:Fallback>
                <p:oleObj name="SmartDraw" r:id="rId4" imgW="6940296" imgH="6784848" progId="">
                  <p:embed/>
                  <p:pic>
                    <p:nvPicPr>
                      <p:cNvPr id="5"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879475"/>
                        <a:ext cx="2749550" cy="2687638"/>
                      </a:xfrm>
                      <a:prstGeom prst="rect">
                        <a:avLst/>
                      </a:prstGeom>
                      <a:solidFill>
                        <a:schemeClr val="bg1"/>
                      </a:solidFill>
                    </p:spPr>
                  </p:pic>
                </p:oleObj>
              </mc:Fallback>
            </mc:AlternateContent>
          </a:graphicData>
        </a:graphic>
      </p:graphicFrame>
      <p:sp>
        <p:nvSpPr>
          <p:cNvPr id="355333" name="Rectangle 5"/>
          <p:cNvSpPr>
            <a:spLocks noChangeArrowheads="1"/>
          </p:cNvSpPr>
          <p:nvPr/>
        </p:nvSpPr>
        <p:spPr bwMode="auto">
          <a:xfrm>
            <a:off x="0" y="1223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6" name="Object 9"/>
          <p:cNvGraphicFramePr>
            <a:graphicFrameLocks noChangeAspect="1"/>
          </p:cNvGraphicFramePr>
          <p:nvPr/>
        </p:nvGraphicFramePr>
        <p:xfrm>
          <a:off x="838200" y="3608388"/>
          <a:ext cx="2717800" cy="3215843"/>
        </p:xfrm>
        <a:graphic>
          <a:graphicData uri="http://schemas.openxmlformats.org/presentationml/2006/ole">
            <mc:AlternateContent xmlns:mc="http://schemas.openxmlformats.org/markup-compatibility/2006">
              <mc:Choice xmlns:v="urn:schemas-microsoft-com:vml" Requires="v">
                <p:oleObj spid="_x0000_s8455" name="SmartDraw" r:id="rId6" imgW="6576060" imgH="7781544" progId="">
                  <p:embed/>
                </p:oleObj>
              </mc:Choice>
              <mc:Fallback>
                <p:oleObj name="SmartDraw" r:id="rId6" imgW="6576060" imgH="7781544" progId="">
                  <p:embed/>
                  <p:pic>
                    <p:nvPicPr>
                      <p:cNvPr id="6"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608388"/>
                        <a:ext cx="2717800" cy="3215843"/>
                      </a:xfrm>
                      <a:prstGeom prst="rect">
                        <a:avLst/>
                      </a:prstGeom>
                      <a:solidFill>
                        <a:schemeClr val="bg1"/>
                      </a:solidFill>
                    </p:spPr>
                  </p:pic>
                </p:oleObj>
              </mc:Fallback>
            </mc:AlternateContent>
          </a:graphicData>
        </a:graphic>
      </p:graphicFrame>
      <p:graphicFrame>
        <p:nvGraphicFramePr>
          <p:cNvPr id="7" name="Object 12"/>
          <p:cNvGraphicFramePr>
            <a:graphicFrameLocks noChangeAspect="1"/>
          </p:cNvGraphicFramePr>
          <p:nvPr/>
        </p:nvGraphicFramePr>
        <p:xfrm>
          <a:off x="4718050" y="817563"/>
          <a:ext cx="3181350" cy="2689225"/>
        </p:xfrm>
        <a:graphic>
          <a:graphicData uri="http://schemas.openxmlformats.org/presentationml/2006/ole">
            <mc:AlternateContent xmlns:mc="http://schemas.openxmlformats.org/markup-compatibility/2006">
              <mc:Choice xmlns:v="urn:schemas-microsoft-com:vml" Requires="v">
                <p:oleObj spid="_x0000_s8456" name="SmartDraw" r:id="rId8" imgW="8019288" imgH="6775704" progId="">
                  <p:embed/>
                </p:oleObj>
              </mc:Choice>
              <mc:Fallback>
                <p:oleObj name="SmartDraw" r:id="rId8" imgW="8019288" imgH="6775704" progId="">
                  <p:embed/>
                  <p:pic>
                    <p:nvPicPr>
                      <p:cNvPr id="7"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8050" y="817563"/>
                        <a:ext cx="3181350" cy="2689225"/>
                      </a:xfrm>
                      <a:prstGeom prst="rect">
                        <a:avLst/>
                      </a:prstGeom>
                      <a:solidFill>
                        <a:schemeClr val="bg1"/>
                      </a:solidFill>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863684993"/>
              </p:ext>
            </p:extLst>
          </p:nvPr>
        </p:nvGraphicFramePr>
        <p:xfrm>
          <a:off x="4727575" y="3627438"/>
          <a:ext cx="3027375" cy="3179608"/>
        </p:xfrm>
        <a:graphic>
          <a:graphicData uri="http://schemas.openxmlformats.org/presentationml/2006/ole">
            <mc:AlternateContent xmlns:mc="http://schemas.openxmlformats.org/markup-compatibility/2006">
              <mc:Choice xmlns:v="urn:schemas-microsoft-com:vml" Requires="v">
                <p:oleObj spid="_x0000_s8457" name="SmartDraw" r:id="rId10" imgW="6931152" imgH="7278624" progId="">
                  <p:embed/>
                </p:oleObj>
              </mc:Choice>
              <mc:Fallback>
                <p:oleObj name="SmartDraw" r:id="rId10" imgW="6931152" imgH="7278624" progId="">
                  <p:embed/>
                  <p:pic>
                    <p:nvPicPr>
                      <p:cNvPr id="8"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7575" y="3627438"/>
                        <a:ext cx="3027375" cy="3179608"/>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253574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07988" y="1798638"/>
            <a:ext cx="8328025" cy="2181225"/>
          </a:xfrm>
        </p:spPr>
        <p:txBody>
          <a:bodyPr>
            <a:normAutofit fontScale="90000"/>
          </a:bodyPr>
          <a:lstStyle/>
          <a:p>
            <a:pPr eaLnBrk="1" hangingPunct="1"/>
            <a:r>
              <a:rPr lang="en-US" altLang="zh-TW" sz="15600">
                <a:solidFill>
                  <a:srgbClr val="0000CC"/>
                </a:solidFill>
                <a:ea typeface="新細明體" charset="-120"/>
              </a:rPr>
              <a:t>The End</a:t>
            </a:r>
          </a:p>
        </p:txBody>
      </p:sp>
      <p:sp>
        <p:nvSpPr>
          <p:cNvPr id="67587" name="Rectangle 3"/>
          <p:cNvSpPr>
            <a:spLocks noGrp="1" noChangeArrowheads="1"/>
          </p:cNvSpPr>
          <p:nvPr>
            <p:ph idx="1"/>
          </p:nvPr>
        </p:nvSpPr>
        <p:spPr>
          <a:xfrm>
            <a:off x="3859213" y="4894263"/>
            <a:ext cx="5118100" cy="1535112"/>
          </a:xfrm>
        </p:spPr>
        <p:txBody>
          <a:bodyPr/>
          <a:lstStyle/>
          <a:p>
            <a:pPr marL="536575" indent="-536575" eaLnBrk="1" hangingPunct="1">
              <a:buFont typeface="Wingdings" pitchFamily="2" charset="2"/>
              <a:buNone/>
            </a:pPr>
            <a:r>
              <a:rPr lang="en-US" altLang="zh-TW" sz="7200">
                <a:solidFill>
                  <a:srgbClr val="800080"/>
                </a:solidFill>
                <a:ea typeface="新細明體" charset="-120"/>
              </a:rPr>
              <a:t>Thank You</a:t>
            </a:r>
          </a:p>
        </p:txBody>
      </p:sp>
    </p:spTree>
    <p:extLst>
      <p:ext uri="{BB962C8B-B14F-4D97-AF65-F5344CB8AC3E}">
        <p14:creationId xmlns:p14="http://schemas.microsoft.com/office/powerpoint/2010/main" val="1765384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a:t>Locating Manufacturing Facilities</a:t>
            </a:r>
          </a:p>
        </p:txBody>
      </p:sp>
      <p:sp>
        <p:nvSpPr>
          <p:cNvPr id="204803" name="Rectangle 3"/>
          <p:cNvSpPr>
            <a:spLocks noGrp="1" noChangeArrowheads="1"/>
          </p:cNvSpPr>
          <p:nvPr>
            <p:ph idx="1"/>
          </p:nvPr>
        </p:nvSpPr>
        <p:spPr>
          <a:xfrm>
            <a:off x="468959" y="1540331"/>
            <a:ext cx="8208963" cy="4797614"/>
          </a:xfrm>
        </p:spPr>
        <p:txBody>
          <a:bodyPr/>
          <a:lstStyle/>
          <a:p>
            <a:pPr marL="539750" indent="-539750">
              <a:spcBef>
                <a:spcPts val="1800"/>
              </a:spcBef>
              <a:spcAft>
                <a:spcPct val="20000"/>
              </a:spcAft>
            </a:pPr>
            <a:r>
              <a:rPr lang="en-US" sz="2400" dirty="0"/>
              <a:t>Products that decrease in weight and volume during manufacturing tend to be located near the sources of raw materials.</a:t>
            </a:r>
          </a:p>
          <a:p>
            <a:pPr marL="539750" indent="-539750">
              <a:spcBef>
                <a:spcPts val="1800"/>
              </a:spcBef>
              <a:spcAft>
                <a:spcPct val="20000"/>
              </a:spcAft>
            </a:pPr>
            <a:r>
              <a:rPr lang="en-US" sz="2400" dirty="0"/>
              <a:t>Products that increase in weight and volume during manufacturing tend to be located near the consumers.</a:t>
            </a:r>
          </a:p>
          <a:p>
            <a:pPr marL="539750" indent="-539750">
              <a:spcBef>
                <a:spcPts val="1800"/>
              </a:spcBef>
              <a:spcAft>
                <a:spcPct val="20000"/>
              </a:spcAft>
            </a:pPr>
            <a:r>
              <a:rPr lang="en-US" sz="2400" dirty="0"/>
              <a:t>One site’s cost disadvantage such as transportation may be offset by a cost savings advantage specific to the site such as low labor costs.</a:t>
            </a:r>
          </a:p>
          <a:p>
            <a:pPr marL="539750" indent="-539750">
              <a:spcBef>
                <a:spcPts val="1800"/>
              </a:spcBef>
              <a:spcAft>
                <a:spcPct val="20000"/>
              </a:spcAft>
            </a:pPr>
            <a:r>
              <a:rPr lang="en-US" sz="2400" dirty="0"/>
              <a:t>A location analysis should consider both qualitative and quantitative factors</a:t>
            </a:r>
          </a:p>
        </p:txBody>
      </p:sp>
    </p:spTree>
    <p:extLst>
      <p:ext uri="{BB962C8B-B14F-4D97-AF65-F5344CB8AC3E}">
        <p14:creationId xmlns:p14="http://schemas.microsoft.com/office/powerpoint/2010/main" val="1393365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t>Qualitative Location Factors</a:t>
            </a:r>
          </a:p>
        </p:txBody>
      </p:sp>
      <p:sp>
        <p:nvSpPr>
          <p:cNvPr id="206851" name="Rectangle 3"/>
          <p:cNvSpPr>
            <a:spLocks noGrp="1" noChangeArrowheads="1"/>
          </p:cNvSpPr>
          <p:nvPr>
            <p:ph idx="1"/>
          </p:nvPr>
        </p:nvSpPr>
        <p:spPr>
          <a:xfrm>
            <a:off x="250825" y="1164067"/>
            <a:ext cx="8642350" cy="4931933"/>
          </a:xfrm>
        </p:spPr>
        <p:txBody>
          <a:bodyPr/>
          <a:lstStyle/>
          <a:p>
            <a:pPr marL="342900" indent="-342900"/>
            <a:r>
              <a:rPr lang="en-US" sz="2800" dirty="0"/>
              <a:t>Local Infrastructure</a:t>
            </a:r>
          </a:p>
          <a:p>
            <a:pPr marL="742950" lvl="1" indent="-285750">
              <a:spcAft>
                <a:spcPts val="0"/>
              </a:spcAft>
            </a:pPr>
            <a:r>
              <a:rPr lang="en-US" sz="2400" dirty="0"/>
              <a:t>Institutional (e.g., reliable electrical power grid)</a:t>
            </a:r>
          </a:p>
          <a:p>
            <a:pPr marL="742950" lvl="1" indent="-285750">
              <a:spcAft>
                <a:spcPts val="0"/>
              </a:spcAft>
            </a:pPr>
            <a:r>
              <a:rPr lang="en-US" sz="2400" dirty="0" err="1"/>
              <a:t>Transportational</a:t>
            </a:r>
            <a:r>
              <a:rPr lang="en-US" sz="2400" dirty="0"/>
              <a:t> (e.g., railway systems)</a:t>
            </a:r>
          </a:p>
          <a:p>
            <a:pPr marL="342900" indent="-342900">
              <a:spcBef>
                <a:spcPts val="2200"/>
              </a:spcBef>
            </a:pPr>
            <a:r>
              <a:rPr lang="en-US" sz="2800" dirty="0"/>
              <a:t>Worker Education and Skills</a:t>
            </a:r>
          </a:p>
          <a:p>
            <a:pPr marL="742950" lvl="1" indent="-285750"/>
            <a:r>
              <a:rPr lang="en-US" sz="2400" dirty="0"/>
              <a:t>Education and skills of local workers.</a:t>
            </a:r>
          </a:p>
          <a:p>
            <a:pPr marL="342900" indent="-342900">
              <a:spcBef>
                <a:spcPts val="2200"/>
              </a:spcBef>
            </a:pPr>
            <a:r>
              <a:rPr lang="en-US" dirty="0"/>
              <a:t>Product Content Requirements</a:t>
            </a:r>
          </a:p>
          <a:p>
            <a:pPr marL="742950" lvl="1" indent="-285750"/>
            <a:r>
              <a:rPr lang="en-US" sz="2400" dirty="0"/>
              <a:t>The minimum percentage of product that must be produced in a country in order for the product to be sold in that country.</a:t>
            </a:r>
          </a:p>
          <a:p>
            <a:pPr marL="342900" indent="-342900">
              <a:spcBef>
                <a:spcPts val="2200"/>
              </a:spcBef>
            </a:pPr>
            <a:r>
              <a:rPr lang="en-US" dirty="0"/>
              <a:t>Political/Economic Stability</a:t>
            </a:r>
          </a:p>
        </p:txBody>
      </p:sp>
    </p:spTree>
    <p:extLst>
      <p:ext uri="{BB962C8B-B14F-4D97-AF65-F5344CB8AC3E}">
        <p14:creationId xmlns:p14="http://schemas.microsoft.com/office/powerpoint/2010/main" val="2166679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Product content requirements</a:t>
            </a:r>
            <a:endParaRPr lang="en-US" dirty="0"/>
          </a:p>
        </p:txBody>
      </p:sp>
      <p:sp>
        <p:nvSpPr>
          <p:cNvPr id="3" name="Content Placeholder 2"/>
          <p:cNvSpPr>
            <a:spLocks noGrp="1"/>
          </p:cNvSpPr>
          <p:nvPr>
            <p:ph idx="1"/>
          </p:nvPr>
        </p:nvSpPr>
        <p:spPr>
          <a:xfrm>
            <a:off x="838200" y="2012951"/>
            <a:ext cx="7772400" cy="4459287"/>
          </a:xfrm>
        </p:spPr>
        <p:txBody>
          <a:bodyPr/>
          <a:lstStyle/>
          <a:p>
            <a:r>
              <a:rPr lang="en-US" sz="1800" dirty="0"/>
              <a:t>“Any new smartphone sold in Indonesia this year should have at least 30 percent of its total value in local content, consisting of either components or software, or both.”</a:t>
            </a:r>
          </a:p>
          <a:p>
            <a:endParaRPr lang="en-HK" sz="1800" dirty="0"/>
          </a:p>
          <a:p>
            <a:r>
              <a:rPr lang="en-US" sz="1800" dirty="0"/>
              <a:t>“Samsung Indonesia vice president Lee </a:t>
            </a:r>
            <a:r>
              <a:rPr lang="en-US" sz="1800" dirty="0" err="1"/>
              <a:t>Khang</a:t>
            </a:r>
            <a:r>
              <a:rPr lang="en-US" sz="1800" dirty="0"/>
              <a:t> Hyun said his company‘s manufacturing plant and research and development center in </a:t>
            </a:r>
            <a:r>
              <a:rPr lang="en-US" sz="1800" dirty="0" err="1"/>
              <a:t>Cikarang</a:t>
            </a:r>
            <a:r>
              <a:rPr lang="en-US" sz="1800" dirty="0"/>
              <a:t>, West Java, helped it clear local content requirements.”</a:t>
            </a:r>
          </a:p>
          <a:p>
            <a:pPr marL="0" indent="0">
              <a:buNone/>
            </a:pPr>
            <a:endParaRPr lang="en-US" sz="1800" dirty="0"/>
          </a:p>
          <a:p>
            <a:r>
              <a:rPr lang="en-US" sz="1800" dirty="0"/>
              <a:t>“Apple, which missed a chance to sell its iPhone 6 in Indonesia last year, has lost out to rival Samsung in securing Southeast Asia's largest smartphone market.”</a:t>
            </a:r>
          </a:p>
          <a:p>
            <a:endParaRPr lang="en-US" sz="1200" dirty="0"/>
          </a:p>
          <a:p>
            <a:pPr marL="0" indent="0">
              <a:buNone/>
            </a:pPr>
            <a:endParaRPr lang="en-HK" sz="1200" dirty="0"/>
          </a:p>
          <a:p>
            <a:pPr marL="0" indent="0">
              <a:buNone/>
            </a:pPr>
            <a:r>
              <a:rPr lang="en-HK" sz="1200" i="1" dirty="0"/>
              <a:t>Source: Jakarta Globe, 19 Jan 2017</a:t>
            </a:r>
            <a:endParaRPr lang="en-US" sz="1200" i="1" dirty="0"/>
          </a:p>
        </p:txBody>
      </p:sp>
      <p:sp>
        <p:nvSpPr>
          <p:cNvPr id="4" name="Slide Number Placeholder 3"/>
          <p:cNvSpPr>
            <a:spLocks noGrp="1"/>
          </p:cNvSpPr>
          <p:nvPr>
            <p:ph type="sldNum" sz="quarter" idx="12"/>
          </p:nvPr>
        </p:nvSpPr>
        <p:spPr/>
        <p:txBody>
          <a:bodyPr/>
          <a:lstStyle/>
          <a:p>
            <a:pPr>
              <a:defRPr/>
            </a:pPr>
            <a:fld id="{4D68CD06-EB99-4CD3-BF7B-AFA951284738}" type="slidenum">
              <a:rPr lang="en-US" smtClean="0"/>
              <a:pPr>
                <a:defRPr/>
              </a:pPr>
              <a:t>7</a:t>
            </a:fld>
            <a:endParaRPr lang="en-US"/>
          </a:p>
        </p:txBody>
      </p:sp>
    </p:spTree>
    <p:extLst>
      <p:ext uri="{BB962C8B-B14F-4D97-AF65-F5344CB8AC3E}">
        <p14:creationId xmlns:p14="http://schemas.microsoft.com/office/powerpoint/2010/main" val="205364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t>Quantitative Location Factors</a:t>
            </a:r>
          </a:p>
        </p:txBody>
      </p:sp>
      <p:sp>
        <p:nvSpPr>
          <p:cNvPr id="210947" name="Rectangle 3"/>
          <p:cNvSpPr>
            <a:spLocks noGrp="1" noChangeArrowheads="1"/>
          </p:cNvSpPr>
          <p:nvPr>
            <p:ph idx="1"/>
          </p:nvPr>
        </p:nvSpPr>
        <p:spPr>
          <a:xfrm>
            <a:off x="251520" y="1575606"/>
            <a:ext cx="8207375" cy="4805722"/>
          </a:xfrm>
        </p:spPr>
        <p:txBody>
          <a:bodyPr/>
          <a:lstStyle/>
          <a:p>
            <a:pPr marL="342900" indent="-342900"/>
            <a:r>
              <a:rPr lang="en-US" sz="2400" dirty="0"/>
              <a:t>Labor Costs</a:t>
            </a:r>
          </a:p>
          <a:p>
            <a:pPr marL="742950" lvl="1" indent="-285750"/>
            <a:r>
              <a:rPr lang="en-US" sz="2000" dirty="0"/>
              <a:t>Labor costs vary dramatically, depending on location. Cheap labor often lacks needed education and skills.</a:t>
            </a:r>
          </a:p>
          <a:p>
            <a:pPr marL="742950" lvl="1" indent="-285750"/>
            <a:endParaRPr lang="en-US" sz="2000" dirty="0"/>
          </a:p>
          <a:p>
            <a:pPr marL="342900" indent="-342900"/>
            <a:r>
              <a:rPr lang="en-US" sz="2400" dirty="0"/>
              <a:t>Distribution Costs</a:t>
            </a:r>
          </a:p>
          <a:p>
            <a:pPr marL="742950" lvl="1" indent="-285750"/>
            <a:r>
              <a:rPr lang="en-US" sz="2000" dirty="0"/>
              <a:t>Distance and the time required to deliver products can offset lower location costs.</a:t>
            </a:r>
          </a:p>
          <a:p>
            <a:pPr marL="742950" lvl="1" indent="-285750"/>
            <a:endParaRPr lang="en-US" sz="2000" dirty="0"/>
          </a:p>
          <a:p>
            <a:pPr marL="342900" indent="-342900"/>
            <a:r>
              <a:rPr lang="en-US" sz="2400" dirty="0"/>
              <a:t>Facility Costs</a:t>
            </a:r>
          </a:p>
          <a:p>
            <a:pPr marL="742950" lvl="1" indent="-285750"/>
            <a:r>
              <a:rPr lang="en-US" sz="2000" dirty="0"/>
              <a:t>Special economic zones (SEZ)</a:t>
            </a:r>
          </a:p>
          <a:p>
            <a:pPr marL="1143000" lvl="2" indent="-228600"/>
            <a:r>
              <a:rPr lang="en-US" sz="1800" dirty="0"/>
              <a:t>Duty-free areas established to attract foreign investment in the form of manufacturing facilities.</a:t>
            </a:r>
          </a:p>
        </p:txBody>
      </p:sp>
    </p:spTree>
    <p:extLst>
      <p:ext uri="{BB962C8B-B14F-4D97-AF65-F5344CB8AC3E}">
        <p14:creationId xmlns:p14="http://schemas.microsoft.com/office/powerpoint/2010/main" val="2692404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228600" y="1291629"/>
            <a:ext cx="7515226" cy="4998890"/>
          </a:xfrm>
          <a:prstGeom prst="rect">
            <a:avLst/>
          </a:prstGeom>
        </p:spPr>
      </p:pic>
      <p:sp>
        <p:nvSpPr>
          <p:cNvPr id="208899" name="Rectangle 3"/>
          <p:cNvSpPr>
            <a:spLocks noGrp="1" noChangeArrowheads="1"/>
          </p:cNvSpPr>
          <p:nvPr>
            <p:ph type="title"/>
          </p:nvPr>
        </p:nvSpPr>
        <p:spPr>
          <a:xfrm>
            <a:off x="211660" y="404812"/>
            <a:ext cx="8725090" cy="912111"/>
          </a:xfrm>
        </p:spPr>
        <p:txBody>
          <a:bodyPr>
            <a:normAutofit fontScale="90000"/>
          </a:bodyPr>
          <a:lstStyle/>
          <a:p>
            <a:r>
              <a:rPr lang="en-US" sz="3600" dirty="0"/>
              <a:t>Comparison of 2012 Hourly Wages for Manufacturing Workers</a:t>
            </a:r>
          </a:p>
        </p:txBody>
      </p:sp>
      <p:sp>
        <p:nvSpPr>
          <p:cNvPr id="3" name="TextBox 2"/>
          <p:cNvSpPr txBox="1"/>
          <p:nvPr/>
        </p:nvSpPr>
        <p:spPr>
          <a:xfrm>
            <a:off x="5792950" y="4916220"/>
            <a:ext cx="3286412" cy="584775"/>
          </a:xfrm>
          <a:prstGeom prst="rect">
            <a:avLst/>
          </a:prstGeom>
          <a:noFill/>
        </p:spPr>
        <p:txBody>
          <a:bodyPr wrap="none" rtlCol="0">
            <a:spAutoFit/>
          </a:bodyPr>
          <a:lstStyle/>
          <a:p>
            <a:r>
              <a:rPr lang="en-US" sz="1600" b="1" dirty="0"/>
              <a:t>Hong Kong (2015) median</a:t>
            </a:r>
            <a:r>
              <a:rPr lang="zh-CN" altLang="en-US" sz="1600" b="1" dirty="0"/>
              <a:t> </a:t>
            </a:r>
            <a:r>
              <a:rPr lang="en-US" sz="1600" b="1" dirty="0"/>
              <a:t>=</a:t>
            </a:r>
            <a:r>
              <a:rPr lang="zh-CN" altLang="en-US" sz="1600" b="1" dirty="0"/>
              <a:t> </a:t>
            </a:r>
            <a:r>
              <a:rPr lang="en-US" sz="1600" b="1" dirty="0"/>
              <a:t>US$</a:t>
            </a:r>
            <a:r>
              <a:rPr lang="en-US" altLang="zh-CN" sz="1600" b="1" dirty="0"/>
              <a:t>7</a:t>
            </a:r>
            <a:r>
              <a:rPr lang="en-US" sz="1600" b="1" dirty="0"/>
              <a:t>.8</a:t>
            </a:r>
            <a:r>
              <a:rPr lang="en-US" altLang="zh-CN" sz="1600" b="1" dirty="0"/>
              <a:t>3</a:t>
            </a:r>
          </a:p>
          <a:p>
            <a:r>
              <a:rPr lang="en-US" sz="1600" b="1" dirty="0"/>
              <a:t>China (2013) = US$4.12</a:t>
            </a:r>
          </a:p>
        </p:txBody>
      </p:sp>
    </p:spTree>
    <p:extLst>
      <p:ext uri="{BB962C8B-B14F-4D97-AF65-F5344CB8AC3E}">
        <p14:creationId xmlns:p14="http://schemas.microsoft.com/office/powerpoint/2010/main" val="45259548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LMS_new_logo">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2A6CEB6-6E31-492E-B9F0-6A6F37612C06}" vid="{56A709DF-5942-4063-A4AE-E7F3C8E903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Template_LMS_new_logo</Template>
  <TotalTime>725</TotalTime>
  <Words>2898</Words>
  <Application>Microsoft Office PowerPoint</Application>
  <PresentationFormat>On-screen Show (4:3)</PresentationFormat>
  <Paragraphs>777</Paragraphs>
  <Slides>48</Slides>
  <Notes>40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5</vt:i4>
      </vt:variant>
      <vt:variant>
        <vt:lpstr>Slide Titles</vt:lpstr>
      </vt:variant>
      <vt:variant>
        <vt:i4>48</vt:i4>
      </vt:variant>
    </vt:vector>
  </HeadingPairs>
  <TitlesOfParts>
    <vt:vector size="62" baseType="lpstr">
      <vt:lpstr>等线</vt:lpstr>
      <vt:lpstr>新細明體</vt:lpstr>
      <vt:lpstr>Arial</vt:lpstr>
      <vt:lpstr>Calibri</vt:lpstr>
      <vt:lpstr>Calibri Light</vt:lpstr>
      <vt:lpstr>Tahoma</vt:lpstr>
      <vt:lpstr>Times New Roman</vt:lpstr>
      <vt:lpstr>Wingdings</vt:lpstr>
      <vt:lpstr>Template_LMS_new_logo</vt:lpstr>
      <vt:lpstr>Document</vt:lpstr>
      <vt:lpstr>Equation</vt:lpstr>
      <vt:lpstr>公式</vt:lpstr>
      <vt:lpstr>VISIO</vt:lpstr>
      <vt:lpstr>SmartDraw</vt:lpstr>
      <vt:lpstr>LGT 2106/LGT2B02 Principles of Operations Management </vt:lpstr>
      <vt:lpstr>PowerPoint Presentation</vt:lpstr>
      <vt:lpstr>Learning Outcomes</vt:lpstr>
      <vt:lpstr>Where to locate your factory?</vt:lpstr>
      <vt:lpstr>Locating Manufacturing Facilities</vt:lpstr>
      <vt:lpstr>Qualitative Location Factors</vt:lpstr>
      <vt:lpstr>Product content requirements</vt:lpstr>
      <vt:lpstr>Quantitative Location Factors</vt:lpstr>
      <vt:lpstr>Comparison of 2012 Hourly Wages for Manufacturing Workers</vt:lpstr>
      <vt:lpstr>Special economic zones</vt:lpstr>
      <vt:lpstr>Quantitative Location Factors</vt:lpstr>
      <vt:lpstr>Profit Tax by Countries</vt:lpstr>
      <vt:lpstr>Geographic Information Systems (GIS)</vt:lpstr>
      <vt:lpstr>Geographic information systems (GIS)</vt:lpstr>
      <vt:lpstr>Evaluating Potential Locations</vt:lpstr>
      <vt:lpstr>Factor-Rating System Example</vt:lpstr>
      <vt:lpstr>Amazon HQ2</vt:lpstr>
      <vt:lpstr>PowerPoint Presentation</vt:lpstr>
      <vt:lpstr>Amazon HQ2</vt:lpstr>
      <vt:lpstr>Evaluating Potential Locations (cont’d)</vt:lpstr>
      <vt:lpstr>Center of Gravity Formulas</vt:lpstr>
      <vt:lpstr>Plant Location Methodology: Example</vt:lpstr>
      <vt:lpstr>Plant Location Methodology: Example</vt:lpstr>
      <vt:lpstr>Plant Location Methodology: Example</vt:lpstr>
      <vt:lpstr>Layout Decisions</vt:lpstr>
      <vt:lpstr>Facilities Layout for Services</vt:lpstr>
      <vt:lpstr>Facilities Layout for Services</vt:lpstr>
      <vt:lpstr>PowerPoint Presentation</vt:lpstr>
      <vt:lpstr>Characteristics of a Good Layout</vt:lpstr>
      <vt:lpstr>Learning Outcomes</vt:lpstr>
      <vt:lpstr>Facility Layout – Systematic Layout Planning Approach</vt:lpstr>
      <vt:lpstr>Systematic Layout Planning Approach</vt:lpstr>
      <vt:lpstr>Systematic Layout Planning Processes (SLP)</vt:lpstr>
      <vt:lpstr>Activity Relationship Analysis</vt:lpstr>
      <vt:lpstr>Activity Relationship Analysis</vt:lpstr>
      <vt:lpstr>Activity Relationship Analysis - Example</vt:lpstr>
      <vt:lpstr>Dimensionless Block Diagram</vt:lpstr>
      <vt:lpstr>Dimensionless Block Diagram</vt:lpstr>
      <vt:lpstr>Dimensionless Block Diagram</vt:lpstr>
      <vt:lpstr>Dimensionless Block Diagram</vt:lpstr>
      <vt:lpstr>Dimensionless Block Diagram</vt:lpstr>
      <vt:lpstr>Example </vt:lpstr>
      <vt:lpstr>Example (cont.)</vt:lpstr>
      <vt:lpstr>Example – Completed dimensionless block diagram</vt:lpstr>
      <vt:lpstr>Space Relationship Diagram</vt:lpstr>
      <vt:lpstr>Space Relationship Diagram</vt:lpstr>
      <vt:lpstr>Alternative block plans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LGT 2106 Principles of Operations Management 2017/18, Sem 1</dc:title>
  <dc:creator>WU, SN [LMS]</dc:creator>
  <cp:lastModifiedBy>LO, Kingship [LMS]</cp:lastModifiedBy>
  <cp:revision>75</cp:revision>
  <dcterms:created xsi:type="dcterms:W3CDTF">2017-08-01T08:23:27Z</dcterms:created>
  <dcterms:modified xsi:type="dcterms:W3CDTF">2021-03-01T06:47:53Z</dcterms:modified>
</cp:coreProperties>
</file>